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9144000"/>
  <p:notesSz cx="6858000" cy="9144000"/>
  <p:embeddedFontLst>
    <p:embeddedFont>
      <p:font typeface="Dosis"/>
      <p:regular r:id="rId24"/>
      <p:bold r:id="rId25"/>
    </p:embeddedFont>
    <p:embeddedFont>
      <p:font typeface="Boogaloo"/>
      <p:regular r:id="rId26"/>
    </p:embeddedFont>
    <p:embeddedFont>
      <p:font typeface="Cabin"/>
      <p:regular r:id="rId27"/>
      <p:bold r:id="rId28"/>
      <p:italic r:id="rId29"/>
      <p:boldItalic r:id="rId30"/>
    </p:embeddedFont>
    <p:embeddedFont>
      <p:font typeface="Indie Flower"/>
      <p:regular r:id="rId31"/>
    </p:embeddedFont>
    <p:embeddedFont>
      <p:font typeface="Quattrocento Sans"/>
      <p:regular r:id="rId32"/>
      <p:bold r:id="rId33"/>
      <p:italic r:id="rId34"/>
      <p:boldItalic r:id="rId35"/>
    </p:embeddedFont>
    <p:embeddedFont>
      <p:font typeface="Helvetica Neue"/>
      <p:regular r:id="rId36"/>
      <p:bold r:id="rId37"/>
      <p:italic r:id="rId38"/>
      <p:boldItalic r:id="rId39"/>
    </p:embeddedFont>
    <p:embeddedFont>
      <p:font typeface="Petrona"/>
      <p:regular r:id="rId40"/>
      <p:bold r:id="rId41"/>
      <p:italic r:id="rId42"/>
      <p:boldItalic r:id="rId43"/>
    </p:embeddedFont>
    <p:embeddedFont>
      <p:font typeface="Cabin Condensed"/>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0F66CF-645D-4159-AD9B-403C1C934DFB}">
  <a:tblStyle styleId="{ED0F66CF-645D-4159-AD9B-403C1C934DFB}"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etrona-regular.fntdata"/><Relationship Id="rId42" Type="http://schemas.openxmlformats.org/officeDocument/2006/relationships/font" Target="fonts/Petrona-italic.fntdata"/><Relationship Id="rId41" Type="http://schemas.openxmlformats.org/officeDocument/2006/relationships/font" Target="fonts/Petrona-bold.fntdata"/><Relationship Id="rId44" Type="http://schemas.openxmlformats.org/officeDocument/2006/relationships/font" Target="fonts/CabinCondensed-regular.fntdata"/><Relationship Id="rId43" Type="http://schemas.openxmlformats.org/officeDocument/2006/relationships/font" Target="fonts/Petrona-boldItalic.fntdata"/><Relationship Id="rId46" Type="http://schemas.openxmlformats.org/officeDocument/2006/relationships/font" Target="fonts/OpenSans-regular.fntdata"/><Relationship Id="rId45" Type="http://schemas.openxmlformats.org/officeDocument/2006/relationships/font" Target="fonts/CabinCondense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dieFlower-regular.fntdata"/><Relationship Id="rId30" Type="http://schemas.openxmlformats.org/officeDocument/2006/relationships/font" Target="fonts/Cabin-boldItalic.fntdata"/><Relationship Id="rId33" Type="http://schemas.openxmlformats.org/officeDocument/2006/relationships/font" Target="fonts/QuattrocentoSans-bold.fntdata"/><Relationship Id="rId32" Type="http://schemas.openxmlformats.org/officeDocument/2006/relationships/font" Target="fonts/QuattrocentoSans-regular.fntdata"/><Relationship Id="rId35" Type="http://schemas.openxmlformats.org/officeDocument/2006/relationships/font" Target="fonts/QuattrocentoSans-boldItalic.fntdata"/><Relationship Id="rId34" Type="http://schemas.openxmlformats.org/officeDocument/2006/relationships/font" Target="fonts/QuattrocentoSans-italic.fntdata"/><Relationship Id="rId37" Type="http://schemas.openxmlformats.org/officeDocument/2006/relationships/font" Target="fonts/HelveticaNeue-bold.fntdata"/><Relationship Id="rId36" Type="http://schemas.openxmlformats.org/officeDocument/2006/relationships/font" Target="fonts/HelveticaNeue-regular.fntdata"/><Relationship Id="rId39" Type="http://schemas.openxmlformats.org/officeDocument/2006/relationships/font" Target="fonts/HelveticaNeue-boldItalic.fntdata"/><Relationship Id="rId38" Type="http://schemas.openxmlformats.org/officeDocument/2006/relationships/font" Target="fonts/HelveticaNeue-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Dosis-regular.fntdata"/><Relationship Id="rId23" Type="http://schemas.openxmlformats.org/officeDocument/2006/relationships/slide" Target="slides/slide17.xml"/><Relationship Id="rId26" Type="http://schemas.openxmlformats.org/officeDocument/2006/relationships/font" Target="fonts/Boogaloo-regular.fntdata"/><Relationship Id="rId25" Type="http://schemas.openxmlformats.org/officeDocument/2006/relationships/font" Target="fonts/Dosis-bold.fntdata"/><Relationship Id="rId28" Type="http://schemas.openxmlformats.org/officeDocument/2006/relationships/font" Target="fonts/Cabin-bold.fntdata"/><Relationship Id="rId27" Type="http://schemas.openxmlformats.org/officeDocument/2006/relationships/font" Target="fonts/Cabin-regular.fntdata"/><Relationship Id="rId29" Type="http://schemas.openxmlformats.org/officeDocument/2006/relationships/font" Target="fonts/Cabin-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N_LwGqvnOj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Recall the question we decided we needed to investigate last time.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Last time, we were looking at slow-motion video and noticed some surprising shape changes happening in some objects during a collision. That led us to realize we had a new question to investigate further which we took a poll on and brainstormed some ways to investigate it.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a:t>
            </a:r>
            <a:r>
              <a:rPr b="1" lang="en">
                <a:solidFill>
                  <a:schemeClr val="dk1"/>
                </a:solidFill>
                <a:latin typeface="Cabin"/>
                <a:ea typeface="Cabin"/>
                <a:cs typeface="Cabin"/>
                <a:sym typeface="Cabin"/>
              </a:rPr>
              <a:t> slide A</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couple of minutes to discuss the questions on a slide with a partner and then discuss the questions as a whole class.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This sounds like a lot of objects to test. And though we know we can’t test all objects in existence to answer our question, we would need to test at least some of these in order to have sufficient evidence to answer our question. Let’s get ready to do that.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class findings. </a:t>
            </a: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J </a:t>
            </a:r>
            <a:r>
              <a:rPr b="1" baseline="30000" lang="en">
                <a:solidFill>
                  <a:schemeClr val="dk1"/>
                </a:solidFill>
                <a:latin typeface="Cabin"/>
                <a:ea typeface="Cabin"/>
                <a:cs typeface="Cabin"/>
                <a:sym typeface="Cabin"/>
              </a:rPr>
              <a:t> </a:t>
            </a:r>
            <a:r>
              <a:rPr lang="en">
                <a:solidFill>
                  <a:schemeClr val="dk1"/>
                </a:solidFill>
                <a:latin typeface="Cabin"/>
                <a:ea typeface="Cabin"/>
                <a:cs typeface="Cabin"/>
                <a:sym typeface="Cabin"/>
              </a:rPr>
              <a:t>and read the first sentence to students. Give students a couple of minutes to read and answer the questions on the slide with a partner before eliciting responses from the class. </a:t>
            </a:r>
            <a:endParaRPr sz="1000">
              <a:solidFill>
                <a:schemeClr val="dk1"/>
              </a:solidFill>
              <a:latin typeface="Open Sans"/>
              <a:ea typeface="Open Sans"/>
              <a:cs typeface="Open Sans"/>
              <a:sym typeface="Open Sans"/>
            </a:endParaRPr>
          </a:p>
        </p:txBody>
      </p:sp>
      <p:sp>
        <p:nvSpPr>
          <p:cNvPr id="208" name="Google Shape;208;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how the laser and mirror can detect shape changes in an object. </a:t>
            </a:r>
            <a:r>
              <a:rPr lang="en">
                <a:solidFill>
                  <a:schemeClr val="dk1"/>
                </a:solidFill>
                <a:latin typeface="Cabin"/>
                <a:ea typeface="Cabin"/>
                <a:cs typeface="Cabin"/>
                <a:sym typeface="Cabin"/>
              </a:rPr>
              <a:t>Hold up a sponge with a piece of flexible stick on mirror material attached and then point to the top of the table at the front of the room as you say,</a:t>
            </a:r>
            <a:r>
              <a:rPr i="1" lang="en">
                <a:solidFill>
                  <a:schemeClr val="dk1"/>
                </a:solidFill>
                <a:latin typeface="Cabin"/>
                <a:ea typeface="Cabin"/>
                <a:cs typeface="Cabin"/>
                <a:sym typeface="Cabin"/>
              </a:rPr>
              <a:t> I have a sponge. This sponge visibly bends and deforms easily when we apply a contact force. I also have a piece of glass at the front of the room. We have been wondering if our phone glass changes shape or bends in a collision, so let’s use this piece of glass to test this! It’s really hard to view this in slow motion, so I have another tool we can use to detect really small changes in the shape of an object. We are going to use a mirror and laser to magnify any time the surface of an object bends or changes shape. Let’s try it on the sponge first so we can see how it works, and then we can see if it does something similar or different with this piece of glass.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K</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bring their science notebooks opened to their handouts and a writing tool and gather on either side of the table at the front of the room.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The steps outlined below are demonstrated in </a:t>
            </a:r>
            <a:r>
              <a:rPr lang="en" sz="1000" u="sng">
                <a:solidFill>
                  <a:schemeClr val="hlink"/>
                </a:solidFill>
                <a:latin typeface="Cabin"/>
                <a:ea typeface="Cabin"/>
                <a:cs typeface="Cabin"/>
                <a:sym typeface="Cabin"/>
                <a:hlinkClick r:id="rId2"/>
              </a:rPr>
              <a:t>https://youtu.be/N_LwGqvnOjk</a:t>
            </a:r>
            <a:r>
              <a:rPr lang="en" sz="1000">
                <a:solidFill>
                  <a:schemeClr val="dk1"/>
                </a:solidFill>
                <a:latin typeface="Cabin"/>
                <a:ea typeface="Cabin"/>
                <a:cs typeface="Cabin"/>
                <a:sym typeface="Cabin"/>
              </a:rPr>
              <a:t> </a:t>
            </a:r>
            <a:r>
              <a:rPr lang="en">
                <a:solidFill>
                  <a:schemeClr val="dk1"/>
                </a:solidFill>
                <a:latin typeface="Cabin"/>
                <a:ea typeface="Cabin"/>
                <a:cs typeface="Cabin"/>
                <a:sym typeface="Cabin"/>
              </a:rPr>
              <a:t> for your reference. Watch this video beforehand to see examples of all the surfaces being demonstrated. Follow similar steps when you demonstrate this equipment with students. Instruction steps with pictures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to describe what happens to the reflected laser dot when you apply a force to the sponge and why. Students should say they see it move and that this is because the position or orientation of the surface of the sponge changes when the shape of the sponge changes.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whether the laser would move if you dropped something on the sponge and why. Also ask if they expect it to move if you put a weight on top of the sponge. Students will predict “yes” in both cases because both cases should cause the shape of the sponge to change.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Demonstrate how the sponge and reflected laser dot respond to these other contact forces. </a:t>
            </a:r>
            <a:r>
              <a:rPr lang="en">
                <a:solidFill>
                  <a:schemeClr val="dk1"/>
                </a:solidFill>
                <a:latin typeface="Cabin"/>
                <a:ea typeface="Cabin"/>
                <a:cs typeface="Cabin"/>
                <a:sym typeface="Cabin"/>
              </a:rPr>
              <a:t>Direct students to write “sponge and laser” as a new data source on their handouts, directly under “moving baseball colliding with a motionless bat.”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br>
              <a:rPr lang="en">
                <a:solidFill>
                  <a:schemeClr val="dk1"/>
                </a:solidFill>
                <a:latin typeface="Cabin"/>
                <a:ea typeface="Cabin"/>
                <a:cs typeface="Cabin"/>
                <a:sym typeface="Cabin"/>
              </a:rPr>
            </a:b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Allow students to record observations on their handout next to the “sponge and laser” data source. Tell them not to worry about the “support or refute” column just yet--our focus at the moment is making observations.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Use the equipment to test a new system (the piece of glass). </a:t>
            </a:r>
            <a:r>
              <a:rPr lang="en">
                <a:solidFill>
                  <a:schemeClr val="dk1"/>
                </a:solidFill>
                <a:latin typeface="Cabin"/>
                <a:ea typeface="Cabin"/>
                <a:cs typeface="Cabin"/>
                <a:sym typeface="Cabin"/>
              </a:rPr>
              <a:t>Ask students to extend what they saw to explain how this method can be used to see if glass bends or changes shape. Direct students to write in a new data source, “mirror and laser”, directly under the “sponge and laser” row.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add a record of this set of observations on their handout.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19" name="Google Shape;219;p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Organize students in a semicircle around the projected slides.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L</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We have figured out something about how glass behaves when a force is applied to it from something else making contact with it, but what about something like the floor that is made from a material like concrete</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predictions.</a:t>
            </a:r>
            <a:r>
              <a:rPr lang="en">
                <a:solidFill>
                  <a:schemeClr val="dk1"/>
                </a:solidFill>
                <a:latin typeface="Cabin"/>
                <a:ea typeface="Cabin"/>
                <a:cs typeface="Cabin"/>
                <a:sym typeface="Cabin"/>
              </a:rPr>
              <a:t> Ask students the question on the slide and take a poll. Use a quick count of thumbs up and thumbs down to check student predictions. Direct students to write “concrete joint timelapse video” as our last data source on the last empty blank in the “Data source” column of their handouts. </a:t>
            </a:r>
            <a:endParaRPr sz="1000">
              <a:solidFill>
                <a:schemeClr val="dk1"/>
              </a:solidFill>
              <a:latin typeface="Open Sans"/>
              <a:ea typeface="Open Sans"/>
              <a:cs typeface="Open Sans"/>
              <a:sym typeface="Open Sans"/>
            </a:endParaRPr>
          </a:p>
        </p:txBody>
      </p:sp>
      <p:sp>
        <p:nvSpPr>
          <p:cNvPr id="228" name="Google Shape;228;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Analyze the results from the concrete testing.</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M</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Tell students that the images they will be analyzing were from a video of engineers testing how a concrete joint responds to different amounts of contact force applied to it. Explain that they are going to see timelapse of a video from such a test where engineers slowly increase the amount of downward force applied to the concrete joint and then observe how the joint responds. The timelapse was sped up 64x from the original speed so we can see if any changes occurred in a shorter period of observation time rather than watching the entire test in real time.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Have students look for changes in the video.  Before pressing play say, </a:t>
            </a:r>
            <a:r>
              <a:rPr i="1" lang="en">
                <a:solidFill>
                  <a:schemeClr val="dk1"/>
                </a:solidFill>
                <a:latin typeface="Cabin"/>
                <a:ea typeface="Cabin"/>
                <a:cs typeface="Cabin"/>
                <a:sym typeface="Cabin"/>
              </a:rPr>
              <a:t>As the video plays, the engineers are applying a greater amount of downward force. Watch closely so we can see if there is any change in shape associated with the force they are applying to the joint. </a:t>
            </a:r>
            <a:r>
              <a:rPr lang="en">
                <a:solidFill>
                  <a:schemeClr val="dk1"/>
                </a:solidFill>
                <a:latin typeface="Cabin"/>
                <a:ea typeface="Cabin"/>
                <a:cs typeface="Cabin"/>
                <a:sym typeface="Cabin"/>
              </a:rPr>
              <a:t>Start the video and allow the video to play once in entirety. Ask students if they want to see any of the video again, and replay if students wish to see it a second time. Give students a chance to record their observations on their handouts.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OK, we’ve seen the results from applying more and more contact force to a concrete joint. Go back now and evaluate all the data we’ve collected on the handout to determine if any of it supports or refutes your initial claim. Even if we were in disagreement at the start of the period, all the different data we analyzed should provide us adequate evidence to evaluate those initial claims and, if needed, revise them so we are all in consensus on what common claim we can now all make about our original question. </a:t>
            </a:r>
            <a:endParaRPr>
              <a:solidFill>
                <a:schemeClr val="dk1"/>
              </a:solidFill>
              <a:latin typeface="Cabin"/>
              <a:ea typeface="Cabin"/>
              <a:cs typeface="Cabin"/>
              <a:sym typeface="Cabin"/>
            </a:endParaRPr>
          </a:p>
        </p:txBody>
      </p:sp>
      <p:sp>
        <p:nvSpPr>
          <p:cNvPr id="242" name="Google Shape;242;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N</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open their notebooks to a clean page and write their initial claim. Give students time to answer the questions on slide W in their notebooks. Refer students back to their observations organizer on the handout to help them determine if the data support or refute their original claim and summarize how the evidence from our investigations helps support or refute their initial claim.</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a new word.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been talking a lot about objects bending or changing shape. Scientists call this </a:t>
            </a:r>
            <a:r>
              <a:rPr lang="en">
                <a:solidFill>
                  <a:schemeClr val="dk1"/>
                </a:solidFill>
                <a:latin typeface="Cabin"/>
                <a:ea typeface="Cabin"/>
                <a:cs typeface="Cabin"/>
                <a:sym typeface="Cabin"/>
              </a:rPr>
              <a:t>deformation</a:t>
            </a:r>
            <a:r>
              <a:rPr i="1" lang="en">
                <a:solidFill>
                  <a:schemeClr val="dk1"/>
                </a:solidFill>
                <a:latin typeface="Cabin"/>
                <a:ea typeface="Cabin"/>
                <a:cs typeface="Cabin"/>
                <a:sym typeface="Cabin"/>
              </a:rPr>
              <a:t>. When an object bends or changes shape, it deforms</a:t>
            </a:r>
            <a:r>
              <a:rPr lang="en">
                <a:solidFill>
                  <a:schemeClr val="dk1"/>
                </a:solidFill>
                <a:latin typeface="Quattrocento Sans"/>
                <a:ea typeface="Quattrocento Sans"/>
                <a:cs typeface="Quattrocento Sans"/>
                <a:sym typeface="Quattrocento Sans"/>
              </a:rPr>
              <a: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Add </a:t>
            </a:r>
            <a:r>
              <a:rPr i="1" lang="en">
                <a:solidFill>
                  <a:schemeClr val="dk1"/>
                </a:solidFill>
                <a:latin typeface="Cabin"/>
                <a:ea typeface="Cabin"/>
                <a:cs typeface="Cabin"/>
                <a:sym typeface="Cabin"/>
              </a:rPr>
              <a:t>deform</a:t>
            </a:r>
            <a:r>
              <a:rPr lang="en">
                <a:solidFill>
                  <a:schemeClr val="dk1"/>
                </a:solidFill>
                <a:latin typeface="Cabin"/>
                <a:ea typeface="Cabin"/>
                <a:cs typeface="Cabin"/>
                <a:sym typeface="Cabin"/>
              </a:rPr>
              <a:t> to the Word Wall.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
        <p:nvSpPr>
          <p:cNvPr id="253" name="Google Shape;253;p1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Poll students over concrete joint findings. </a:t>
            </a:r>
            <a:r>
              <a:rPr lang="en">
                <a:solidFill>
                  <a:schemeClr val="dk1"/>
                </a:solidFill>
                <a:latin typeface="Cabin"/>
                <a:ea typeface="Cabin"/>
                <a:cs typeface="Cabin"/>
                <a:sym typeface="Cabin"/>
              </a:rPr>
              <a:t>Remind students of the images of the concrete joint that they have previously viewed. Point out that the object was seemingly very strong and rigid before the test, but it ended up deforming quite a bit before breaking. It deformed even though it appeared very solid and rigid at the start.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O</a:t>
            </a:r>
            <a:r>
              <a:rPr lang="en">
                <a:solidFill>
                  <a:schemeClr val="dk1"/>
                </a:solidFill>
                <a:latin typeface="Cabin"/>
                <a:ea typeface="Cabin"/>
                <a:cs typeface="Cabin"/>
                <a:sym typeface="Cabin"/>
              </a:rPr>
              <a:t> to gather results on the poll for this question: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many of you were surprised by the results of the concrete joint test?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give a thumbs up if they were surprised and a thumbs down if they were not surprised.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The engineers applied more and more force to the joint, and it made it deform before it broke. </a:t>
            </a:r>
            <a:endParaRPr sz="1000">
              <a:solidFill>
                <a:schemeClr val="dk1"/>
              </a:solidFill>
              <a:latin typeface="Open Sans"/>
              <a:ea typeface="Open Sans"/>
              <a:cs typeface="Open Sans"/>
              <a:sym typeface="Open Sans"/>
            </a:endParaRPr>
          </a:p>
        </p:txBody>
      </p:sp>
      <p:sp>
        <p:nvSpPr>
          <p:cNvPr id="264" name="Google Shape;264;p1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P </a:t>
            </a:r>
            <a:r>
              <a:rPr lang="en">
                <a:solidFill>
                  <a:schemeClr val="dk1"/>
                </a:solidFill>
                <a:latin typeface="Cabin"/>
                <a:ea typeface="Cabin"/>
                <a:cs typeface="Cabin"/>
                <a:sym typeface="Cabin"/>
              </a:rPr>
              <a:t>to gather results on the poll for this question: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you think that the concrete joint began to deform with a small amount of contact force at the start of the test or did it take a lot more force to start bending it?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give a thumbs up if they think it started bending with a small amount of contact force applied to it and give a thumbs down if they think it didn’t start bending with a small amount of contact force applied to it and it needed more force before it started bending.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seen how a sponge, a piece of glass, and a concrete joint behave when a force is applied to them. Let’s consider how </a:t>
            </a:r>
            <a:r>
              <a:rPr b="1" i="1" lang="en">
                <a:solidFill>
                  <a:schemeClr val="dk1"/>
                </a:solidFill>
                <a:latin typeface="Cabin"/>
                <a:ea typeface="Cabin"/>
                <a:cs typeface="Cabin"/>
                <a:sym typeface="Cabin"/>
              </a:rPr>
              <a:t>all</a:t>
            </a:r>
            <a:r>
              <a:rPr i="1" lang="en">
                <a:solidFill>
                  <a:schemeClr val="dk1"/>
                </a:solidFill>
                <a:latin typeface="Cabin"/>
                <a:ea typeface="Cabin"/>
                <a:cs typeface="Cabin"/>
                <a:sym typeface="Cabin"/>
              </a:rPr>
              <a:t> objects respond to any amount of forces applied to them, since ultimately we want to explain what happens in all collisions that causes objects to get damaged in some cases but not others.</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75" name="Google Shape;275;p1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predictions.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Q</a:t>
            </a:r>
            <a:r>
              <a:rPr lang="en">
                <a:solidFill>
                  <a:schemeClr val="dk1"/>
                </a:solidFill>
                <a:latin typeface="Cabin"/>
                <a:ea typeface="Cabin"/>
                <a:cs typeface="Cabin"/>
                <a:sym typeface="Cabin"/>
              </a:rPr>
              <a:t>. Have students discuss the two questions on the slide with a partner:</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you think applying any amount of force to any solid object would cause it to bend?</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could we design an investigation like the engineers did with the concrete joint test to figure out if any amount of force would cause any solid object to start bending or change shape?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After discussing these questions, say, </a:t>
            </a:r>
            <a:r>
              <a:rPr i="1" lang="en">
                <a:solidFill>
                  <a:schemeClr val="dk1"/>
                </a:solidFill>
                <a:latin typeface="Cabin"/>
                <a:ea typeface="Cabin"/>
                <a:cs typeface="Cabin"/>
                <a:sym typeface="Cabin"/>
              </a:rPr>
              <a:t>I am interested in hearing what you all think. Let’s plan to share the ideas you discussed with your partner and also make a plan to investigate your ideas further in our next class</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86" name="Google Shape;286;p1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chemeClr val="dk1"/>
                </a:solidFill>
                <a:latin typeface="Cabin"/>
                <a:ea typeface="Cabin"/>
                <a:cs typeface="Cabin"/>
                <a:sym typeface="Cabin"/>
              </a:rPr>
              <a:t>Introduce the organizer and make a claim.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B</a:t>
            </a:r>
            <a:r>
              <a:rPr lang="en">
                <a:solidFill>
                  <a:schemeClr val="dk1"/>
                </a:solidFill>
                <a:latin typeface="Cabin"/>
                <a:ea typeface="Cabin"/>
                <a:cs typeface="Cabin"/>
                <a:sym typeface="Cabin"/>
              </a:rPr>
              <a:t>. Distribute </a:t>
            </a:r>
            <a:r>
              <a:rPr i="1" lang="en">
                <a:solidFill>
                  <a:schemeClr val="dk1"/>
                </a:solidFill>
                <a:latin typeface="Cabin"/>
                <a:ea typeface="Cabin"/>
                <a:cs typeface="Cabin"/>
                <a:sym typeface="Cabin"/>
              </a:rPr>
              <a:t>Claim and Observations Organizer </a:t>
            </a:r>
            <a:r>
              <a:rPr lang="en">
                <a:solidFill>
                  <a:schemeClr val="dk1"/>
                </a:solidFill>
                <a:latin typeface="Cabin"/>
                <a:ea typeface="Cabin"/>
                <a:cs typeface="Cabin"/>
                <a:sym typeface="Cabin"/>
              </a:rPr>
              <a:t>to students and have them add it to their notebooks. Explain that students will use </a:t>
            </a:r>
            <a:r>
              <a:rPr i="1" lang="en">
                <a:solidFill>
                  <a:schemeClr val="dk1"/>
                </a:solidFill>
                <a:latin typeface="Cabin"/>
                <a:ea typeface="Cabin"/>
                <a:cs typeface="Cabin"/>
                <a:sym typeface="Cabin"/>
              </a:rPr>
              <a:t>Claim and Observations Organizer </a:t>
            </a:r>
            <a:r>
              <a:rPr lang="en">
                <a:solidFill>
                  <a:schemeClr val="dk1"/>
                </a:solidFill>
                <a:latin typeface="Cabin"/>
                <a:ea typeface="Cabin"/>
                <a:cs typeface="Cabin"/>
                <a:sym typeface="Cabin"/>
              </a:rPr>
              <a:t>to record their claim as well as the data they collect from a variety of sources to help them keep track of whether their claim is supported or refuted by the evidence.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two competing claims in our classroom. Some of us think that all solid objects bend or change shape in a collision, while others of us think that not all solid objects bend or change shape in a collision. In a moment we’ll start collecting data to serve as evidence to support or refute these two different claims. Our first source of evidence will be from three slow-motion videos of different objects colliding. As scientists, we always want to record our thinking to help us compare our findings. So let’s start recording this by filling in the blank in this initial claim section on your handout.</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chemeClr val="dk1"/>
                </a:solidFill>
                <a:latin typeface="Cabin"/>
                <a:ea typeface="Cabin"/>
                <a:cs typeface="Cabin"/>
                <a:sym typeface="Cabin"/>
              </a:rPr>
              <a:t>Guide students in completing the claim by filling in the blank with one of the following claims that they initially agree with:</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All solid objects </a:t>
            </a:r>
            <a:r>
              <a:rPr i="1" lang="en">
                <a:solidFill>
                  <a:schemeClr val="dk1"/>
                </a:solidFill>
                <a:latin typeface="Cabin"/>
                <a:ea typeface="Cabin"/>
                <a:cs typeface="Cabin"/>
                <a:sym typeface="Cabin"/>
              </a:rPr>
              <a:t>do</a:t>
            </a:r>
            <a:r>
              <a:rPr lang="en">
                <a:solidFill>
                  <a:schemeClr val="dk1"/>
                </a:solidFill>
                <a:latin typeface="Cabin"/>
                <a:ea typeface="Cabin"/>
                <a:cs typeface="Cabin"/>
                <a:sym typeface="Cabin"/>
              </a:rPr>
              <a:t> bend or change shape when pushed in a collision</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All solid objects </a:t>
            </a:r>
            <a:r>
              <a:rPr i="1" lang="en">
                <a:solidFill>
                  <a:schemeClr val="dk1"/>
                </a:solidFill>
                <a:latin typeface="Cabin"/>
                <a:ea typeface="Cabin"/>
                <a:cs typeface="Cabin"/>
                <a:sym typeface="Cabin"/>
              </a:rPr>
              <a:t>do not</a:t>
            </a:r>
            <a:r>
              <a:rPr lang="en">
                <a:solidFill>
                  <a:schemeClr val="dk1"/>
                </a:solidFill>
                <a:latin typeface="Cabin"/>
                <a:ea typeface="Cabin"/>
                <a:cs typeface="Cabin"/>
                <a:sym typeface="Cabin"/>
              </a:rPr>
              <a:t> bend or change shape when pushed in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Remember, one of our norms is that we work together to figure things out, and it is OK if we are unsure at this point. It doesn’t matter if our original claim is right or wrong, right now it is important for us to determine what evidence we need to collect in order to support or refute our claims. We can always change our claims if we need to as we gather more evidence. That’s what scientists do!</a:t>
            </a:r>
            <a:endParaRPr>
              <a:solidFill>
                <a:schemeClr val="dk1"/>
              </a:solidFill>
              <a:latin typeface="Cabin"/>
              <a:ea typeface="Cabin"/>
              <a:cs typeface="Cabin"/>
              <a:sym typeface="Cabi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C</a:t>
            </a:r>
            <a:r>
              <a:rPr lang="en">
                <a:solidFill>
                  <a:schemeClr val="dk1"/>
                </a:solidFill>
                <a:latin typeface="Cabin"/>
                <a:ea typeface="Cabin"/>
                <a:cs typeface="Cabin"/>
                <a:sym typeface="Cabin"/>
              </a:rPr>
              <a:t>. Have students look at the “Data source” column of </a:t>
            </a:r>
            <a:r>
              <a:rPr i="1" lang="en">
                <a:solidFill>
                  <a:schemeClr val="dk1"/>
                </a:solidFill>
                <a:latin typeface="Cabin"/>
                <a:ea typeface="Cabin"/>
                <a:cs typeface="Cabin"/>
                <a:sym typeface="Cabin"/>
              </a:rPr>
              <a:t>Claim and Observations Organizer</a:t>
            </a:r>
            <a:r>
              <a:rPr lang="en">
                <a:solidFill>
                  <a:schemeClr val="dk1"/>
                </a:solidFill>
                <a:latin typeface="Cabin"/>
                <a:ea typeface="Cabin"/>
                <a:cs typeface="Cabin"/>
                <a:sym typeface="Cabin"/>
              </a:rPr>
              <a:t>. Explain that this column has the three videos we will watch listed for them as well as additional blank rows for some other investigations we will do together. The second column is for recording observations, and the third column is for students to record if the observations they make support or refute their initial claim. </a:t>
            </a:r>
            <a:endParaRPr sz="1000">
              <a:solidFill>
                <a:schemeClr val="dk1"/>
              </a:solidFill>
              <a:latin typeface="Open Sans"/>
              <a:ea typeface="Open Sans"/>
              <a:cs typeface="Open Sans"/>
              <a:sym typeface="Open Sans"/>
            </a:endParaRPr>
          </a:p>
        </p:txBody>
      </p:sp>
      <p:sp>
        <p:nvSpPr>
          <p:cNvPr id="120" name="Google Shape;120;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Point out the three different collision video descriptions to students. Explain that each video will be played twice. The first time it is played, they should pay attention to what is occuring, but don’t record anything yet. During the second viewing they should record their observations. After viewing all the videos students will have time to decide if their observations support or refute their initial claim.</a:t>
            </a:r>
            <a:endParaRPr i="1" sz="1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131" name="Google Shape;131;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Play videos and record observations</a:t>
            </a:r>
            <a:r>
              <a:rPr lang="en">
                <a:solidFill>
                  <a:schemeClr val="dk1"/>
                </a:solidFill>
                <a:latin typeface="Cabin"/>
                <a:ea typeface="Cabin"/>
                <a:cs typeface="Cabin"/>
                <a:sym typeface="Cabin"/>
              </a:rPr>
              <a:t>. Project</a:t>
            </a:r>
            <a:r>
              <a:rPr b="1" lang="en">
                <a:solidFill>
                  <a:schemeClr val="dk1"/>
                </a:solidFill>
                <a:latin typeface="Cabin"/>
                <a:ea typeface="Cabin"/>
                <a:cs typeface="Cabin"/>
                <a:sym typeface="Cabin"/>
              </a:rPr>
              <a:t> slide E</a:t>
            </a:r>
            <a:r>
              <a:rPr lang="en">
                <a:solidFill>
                  <a:schemeClr val="dk1"/>
                </a:solidFill>
                <a:latin typeface="Cabin"/>
                <a:ea typeface="Cabin"/>
                <a:cs typeface="Cabin"/>
                <a:sym typeface="Cabin"/>
              </a:rPr>
              <a:t>. Check that the computer sound is turned off during the playing of the videos. Play video A , which will be shown in its entirety twice. Instruct students to watch the video the first time and to record observations during the second viewing. Continue this process with </a:t>
            </a:r>
            <a:r>
              <a:rPr b="1" lang="en">
                <a:solidFill>
                  <a:schemeClr val="dk1"/>
                </a:solidFill>
                <a:latin typeface="Cabin"/>
                <a:ea typeface="Cabin"/>
                <a:cs typeface="Cabin"/>
                <a:sym typeface="Cabin"/>
              </a:rPr>
              <a:t>slides F</a:t>
            </a:r>
            <a:r>
              <a:rPr lang="en">
                <a:solidFill>
                  <a:schemeClr val="dk1"/>
                </a:solidFill>
                <a:latin typeface="Cabin"/>
                <a:ea typeface="Cabin"/>
                <a:cs typeface="Cabin"/>
                <a:sym typeface="Cabin"/>
              </a:rPr>
              <a:t> and </a:t>
            </a:r>
            <a:r>
              <a:rPr b="1" lang="en">
                <a:solidFill>
                  <a:schemeClr val="dk1"/>
                </a:solidFill>
                <a:latin typeface="Cabin"/>
                <a:ea typeface="Cabin"/>
                <a:cs typeface="Cabin"/>
                <a:sym typeface="Cabin"/>
              </a:rPr>
              <a:t>G</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chemeClr val="hlink"/>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chemeClr val="hlink"/>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chemeClr val="hlink"/>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chemeClr val="hlink"/>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u="sng">
              <a:solidFill>
                <a:schemeClr val="hlink"/>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p:txBody>
      </p:sp>
      <p:sp>
        <p:nvSpPr>
          <p:cNvPr id="150" name="Google Shape;150;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162" name="Google Shape;162;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a:solidFill>
                <a:schemeClr val="dk1"/>
              </a:solidFill>
              <a:latin typeface="Cabin"/>
              <a:ea typeface="Cabin"/>
              <a:cs typeface="Cabin"/>
              <a:sym typeface="Cabin"/>
            </a:endParaRPr>
          </a:p>
        </p:txBody>
      </p:sp>
      <p:sp>
        <p:nvSpPr>
          <p:cNvPr id="174" name="Google Shape;174;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After showing the 3 videos, give students time to review their observations. Have them decide if their observations support or refute their original claim. </a:t>
            </a:r>
            <a:endParaRPr sz="1000">
              <a:solidFill>
                <a:schemeClr val="dk1"/>
              </a:solidFill>
              <a:latin typeface="Open Sans"/>
              <a:ea typeface="Open Sans"/>
              <a:cs typeface="Open Sans"/>
              <a:sym typeface="Open Sans"/>
            </a:endParaRPr>
          </a:p>
        </p:txBody>
      </p:sp>
      <p:sp>
        <p:nvSpPr>
          <p:cNvPr id="186" name="Google Shape;186;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Take a poll</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I</a:t>
            </a:r>
            <a:r>
              <a:rPr lang="en">
                <a:solidFill>
                  <a:schemeClr val="dk1"/>
                </a:solidFill>
                <a:latin typeface="Cabin"/>
                <a:ea typeface="Cabin"/>
                <a:cs typeface="Cabin"/>
                <a:sym typeface="Cabin"/>
              </a:rPr>
              <a:t>. Read the poll to students.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really solid objects bend or change shape when pushed during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give a thumbs up for yes or a thumbs down for no. Ask a few students to explain their reasoning, both from students who voted yes and from students who voted no.</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We need to resolve this question about whether all objects bend or not in a collision so that we know how this idea applies to the sort of materials like those in a collision between a glass phone screen and a concrete floor. Let’s collect some additional observations to see if we can get evidence for whether those objects bend when they get pushed on too.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Introduce the term </a:t>
            </a:r>
            <a:r>
              <a:rPr b="1" i="1" lang="en">
                <a:solidFill>
                  <a:schemeClr val="dk1"/>
                </a:solidFill>
                <a:latin typeface="Cabin"/>
                <a:ea typeface="Cabin"/>
                <a:cs typeface="Cabin"/>
                <a:sym typeface="Cabin"/>
              </a:rPr>
              <a:t>contact force</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Before we move on to do that, we have been talking a lot about pushes that happen in a collision. We know from elementary school that a force is a push or a pull, and scientists have a name for the force that an object experiences due to contact with another object. It’s called a </a:t>
            </a:r>
            <a:r>
              <a:rPr lang="en">
                <a:solidFill>
                  <a:schemeClr val="dk1"/>
                </a:solidFill>
                <a:latin typeface="Cabin"/>
                <a:ea typeface="Cabin"/>
                <a:cs typeface="Cabin"/>
                <a:sym typeface="Cabin"/>
              </a:rPr>
              <a:t>contact force</a:t>
            </a:r>
            <a:r>
              <a:rPr i="1" lang="en">
                <a:solidFill>
                  <a:schemeClr val="dk1"/>
                </a:solidFill>
                <a:latin typeface="Cabin"/>
                <a:ea typeface="Cabin"/>
                <a:cs typeface="Cabin"/>
                <a:sym typeface="Cabin"/>
              </a:rPr>
              <a:t>. </a:t>
            </a:r>
            <a:r>
              <a:rPr lang="en">
                <a:solidFill>
                  <a:schemeClr val="dk1"/>
                </a:solidFill>
                <a:latin typeface="Cabin"/>
                <a:ea typeface="Cabin"/>
                <a:cs typeface="Cabin"/>
                <a:sym typeface="Cabin"/>
              </a:rPr>
              <a:t>Add </a:t>
            </a:r>
            <a:r>
              <a:rPr i="1" lang="en">
                <a:solidFill>
                  <a:schemeClr val="dk1"/>
                </a:solidFill>
                <a:latin typeface="Cabin"/>
                <a:ea typeface="Cabin"/>
                <a:cs typeface="Cabin"/>
                <a:sym typeface="Cabin"/>
              </a:rPr>
              <a:t>contact force</a:t>
            </a:r>
            <a:r>
              <a:rPr lang="en">
                <a:solidFill>
                  <a:schemeClr val="dk1"/>
                </a:solidFill>
                <a:latin typeface="Cabin"/>
                <a:ea typeface="Cabin"/>
                <a:cs typeface="Cabin"/>
                <a:sym typeface="Cabin"/>
              </a:rPr>
              <a:t> to the Word Wall.</a:t>
            </a:r>
            <a:endParaRPr sz="1000">
              <a:solidFill>
                <a:schemeClr val="dk1"/>
              </a:solidFill>
              <a:latin typeface="Open Sans"/>
              <a:ea typeface="Open Sans"/>
              <a:cs typeface="Open Sans"/>
              <a:sym typeface="Open Sans"/>
            </a:endParaRPr>
          </a:p>
        </p:txBody>
      </p:sp>
      <p:sp>
        <p:nvSpPr>
          <p:cNvPr id="198" name="Google Shape;198;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 name="Shape 7"/>
        <p:cNvGrpSpPr/>
        <p:nvPr/>
      </p:nvGrpSpPr>
      <p:grpSpPr>
        <a:xfrm>
          <a:off x="0" y="0"/>
          <a:ext cx="0" cy="0"/>
          <a:chOff x="0" y="0"/>
          <a:chExt cx="0" cy="0"/>
        </a:xfrm>
      </p:grpSpPr>
      <p:sp>
        <p:nvSpPr>
          <p:cNvPr id="8" name="Google Shape;8;p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 name="Google Shape;9;p2"/>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 name="Google Shape;10;p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1" name="Google Shape;11;p2"/>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8761D"/>
              </a:buClr>
              <a:buSzPts val="3600"/>
              <a:buFont typeface="Dosis"/>
              <a:buNone/>
              <a:defRPr b="1" sz="3600">
                <a:solidFill>
                  <a:srgbClr val="38761D"/>
                </a:solidFill>
                <a:latin typeface="Dosis"/>
                <a:ea typeface="Dosis"/>
                <a:cs typeface="Dosis"/>
                <a:sym typeface="Dosi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Clr>
                <a:srgbClr val="000000"/>
              </a:buClr>
              <a:buSzPts val="2400"/>
              <a:buFont typeface="Petrona"/>
              <a:buChar char="●"/>
              <a:defRPr sz="2400">
                <a:solidFill>
                  <a:srgbClr val="000000"/>
                </a:solidFill>
                <a:latin typeface="Petrona"/>
                <a:ea typeface="Petrona"/>
                <a:cs typeface="Petrona"/>
                <a:sym typeface="Petrona"/>
              </a:defRPr>
            </a:lvl1pPr>
            <a:lvl2pPr indent="-342900" lvl="1" marL="914400" algn="l">
              <a:lnSpc>
                <a:spcPct val="115000"/>
              </a:lnSpc>
              <a:spcBef>
                <a:spcPts val="1600"/>
              </a:spcBef>
              <a:spcAft>
                <a:spcPts val="0"/>
              </a:spcAft>
              <a:buClr>
                <a:srgbClr val="38761D"/>
              </a:buClr>
              <a:buSzPts val="1800"/>
              <a:buFont typeface="Dosis"/>
              <a:buChar char="○"/>
              <a:defRPr sz="1800">
                <a:solidFill>
                  <a:srgbClr val="38761D"/>
                </a:solidFill>
                <a:latin typeface="Dosis"/>
                <a:ea typeface="Dosis"/>
                <a:cs typeface="Dosis"/>
                <a:sym typeface="Dosis"/>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 name="Google Shape;59;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38761D"/>
              </a:buClr>
              <a:buSzPts val="5200"/>
              <a:buFont typeface="Dosis"/>
              <a:buNone/>
              <a:defRPr b="1" sz="5200">
                <a:solidFill>
                  <a:srgbClr val="38761D"/>
                </a:solidFill>
                <a:latin typeface="Dosis"/>
                <a:ea typeface="Dosis"/>
                <a:cs typeface="Dosis"/>
                <a:sym typeface="Dosi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14"/>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Font typeface="Dosis"/>
              <a:buNone/>
              <a:defRPr sz="2800">
                <a:solidFill>
                  <a:srgbClr val="000000"/>
                </a:solidFill>
                <a:latin typeface="Dosis"/>
                <a:ea typeface="Dosis"/>
                <a:cs typeface="Dosis"/>
                <a:sym typeface="Dosi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5"/>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6"/>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6"/>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1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19"/>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0"/>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7" name="Google Shape;87;p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1"/>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0" name="Google Shape;90;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12" name="Shape 12"/>
        <p:cNvGrpSpPr/>
        <p:nvPr/>
      </p:nvGrpSpPr>
      <p:grpSpPr>
        <a:xfrm>
          <a:off x="0" y="0"/>
          <a:ext cx="0" cy="0"/>
          <a:chOff x="0" y="0"/>
          <a:chExt cx="0" cy="0"/>
        </a:xfrm>
      </p:grpSpPr>
      <p:sp>
        <p:nvSpPr>
          <p:cNvPr id="13" name="Google Shape;13;p3"/>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2"/>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2"/>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4" name="Google Shape;94;p2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6" name="Google Shape;16;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2" name="Google Shape;22;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5"/>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youtu.be/MVkmrGJBQAo"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hyperlink" Target="https://youtu.be/My1WOu3LOCM" TargetMode="External"/><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youtu.be/sVr6tVy7htU" TargetMode="External"/><Relationship Id="rId4" Type="http://schemas.openxmlformats.org/officeDocument/2006/relationships/image" Target="../media/image17.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youtu.be/FYbn1WSWmQg" TargetMode="External"/><Relationship Id="rId4" Type="http://schemas.openxmlformats.org/officeDocument/2006/relationships/image" Target="../media/image17.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4"/>
          <p:cNvSpPr txBox="1"/>
          <p:nvPr>
            <p:ph idx="2" type="body"/>
          </p:nvPr>
        </p:nvSpPr>
        <p:spPr>
          <a:xfrm>
            <a:off x="457200" y="1472850"/>
            <a:ext cx="8229600" cy="47448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102" name="Google Shape;102;p2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A</a:t>
            </a:r>
            <a:endParaRPr/>
          </a:p>
        </p:txBody>
      </p:sp>
      <p:sp>
        <p:nvSpPr>
          <p:cNvPr id="103" name="Google Shape;103;p24"/>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104" name="Google Shape;104;p24"/>
          <p:cNvSpPr txBox="1"/>
          <p:nvPr/>
        </p:nvSpPr>
        <p:spPr>
          <a:xfrm>
            <a:off x="2372100" y="1689425"/>
            <a:ext cx="5794200" cy="248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was the question we took a poll on at the end of our last class that we decided we needed to investigate further about shape changes in collisions?</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600"/>
              </a:spcBef>
              <a:spcAft>
                <a:spcPts val="0"/>
              </a:spcAft>
              <a:buClr>
                <a:srgbClr val="000000"/>
              </a:buClr>
              <a:buSzPts val="3500"/>
              <a:buFont typeface="Arial"/>
              <a:buNone/>
            </a:pPr>
            <a:r>
              <a:t/>
            </a:r>
            <a:endParaRPr b="0" i="0" sz="3500" u="none" cap="none" strike="noStrike">
              <a:solidFill>
                <a:srgbClr val="9A2F3E"/>
              </a:solidFill>
              <a:latin typeface="Boogaloo"/>
              <a:ea typeface="Boogaloo"/>
              <a:cs typeface="Boogaloo"/>
              <a:sym typeface="Boogaloo"/>
            </a:endParaRPr>
          </a:p>
          <a:p>
            <a:pPr indent="0" lvl="0" marL="457200" marR="0" rtl="0" algn="l">
              <a:lnSpc>
                <a:spcPct val="100000"/>
              </a:lnSpc>
              <a:spcBef>
                <a:spcPts val="1600"/>
              </a:spcBef>
              <a:spcAft>
                <a:spcPts val="0"/>
              </a:spcAft>
              <a:buClr>
                <a:srgbClr val="000000"/>
              </a:buClr>
              <a:buSzPts val="1100"/>
              <a:buFont typeface="Arial"/>
              <a:buNone/>
            </a:pPr>
            <a:r>
              <a:t/>
            </a:r>
            <a:endParaRPr b="0" i="0" sz="11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p:txBody>
      </p:sp>
      <p:pic>
        <p:nvPicPr>
          <p:cNvPr descr="Turn and talk icon" id="105" name="Google Shape;105;p24"/>
          <p:cNvPicPr preferRelativeResize="0"/>
          <p:nvPr/>
        </p:nvPicPr>
        <p:blipFill rotWithShape="1">
          <a:blip r:embed="rId3">
            <a:alphaModFix/>
          </a:blip>
          <a:srcRect b="0" l="139" r="137" t="0"/>
          <a:stretch/>
        </p:blipFill>
        <p:spPr>
          <a:xfrm>
            <a:off x="860900" y="1765625"/>
            <a:ext cx="1195681" cy="992912"/>
          </a:xfrm>
          <a:prstGeom prst="rect">
            <a:avLst/>
          </a:prstGeom>
          <a:noFill/>
          <a:ln>
            <a:noFill/>
          </a:ln>
        </p:spPr>
      </p:pic>
      <p:sp>
        <p:nvSpPr>
          <p:cNvPr id="106" name="Google Shape;106;p24"/>
          <p:cNvSpPr txBox="1"/>
          <p:nvPr/>
        </p:nvSpPr>
        <p:spPr>
          <a:xfrm>
            <a:off x="585625" y="3968700"/>
            <a:ext cx="8024700" cy="160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were some types of objects or materials you brainstormed in your notebook that are very rigid and that could be useful to test in order to investigate this question?</a:t>
            </a:r>
            <a:endParaRPr b="0" i="0" sz="1500" u="none" cap="none" strike="noStrike">
              <a:solidFill>
                <a:srgbClr val="000000"/>
              </a:solidFill>
              <a:latin typeface="Arial"/>
              <a:ea typeface="Arial"/>
              <a:cs typeface="Arial"/>
              <a:sym typeface="Arial"/>
            </a:endParaRPr>
          </a:p>
        </p:txBody>
      </p:sp>
      <p:sp>
        <p:nvSpPr>
          <p:cNvPr id="107" name="Google Shape;107;p24"/>
          <p:cNvSpPr txBox="1"/>
          <p:nvPr/>
        </p:nvSpPr>
        <p:spPr>
          <a:xfrm flipH="1" rot="-269808">
            <a:off x="6061484" y="5430526"/>
            <a:ext cx="2728198" cy="1085449"/>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9" name="Shape 209"/>
        <p:cNvGrpSpPr/>
        <p:nvPr/>
      </p:nvGrpSpPr>
      <p:grpSpPr>
        <a:xfrm>
          <a:off x="0" y="0"/>
          <a:ext cx="0" cy="0"/>
          <a:chOff x="0" y="0"/>
          <a:chExt cx="0" cy="0"/>
        </a:xfrm>
      </p:grpSpPr>
      <p:sp>
        <p:nvSpPr>
          <p:cNvPr id="210" name="Google Shape;210;p3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Make Predictions</a:t>
            </a:r>
            <a:endParaRPr b="0" i="0" sz="3200" u="none" cap="none" strike="noStrike">
              <a:solidFill>
                <a:srgbClr val="FFFFFF"/>
              </a:solidFill>
              <a:latin typeface="Boogaloo"/>
              <a:ea typeface="Boogaloo"/>
              <a:cs typeface="Boogaloo"/>
              <a:sym typeface="Boogaloo"/>
            </a:endParaRPr>
          </a:p>
        </p:txBody>
      </p:sp>
      <p:sp>
        <p:nvSpPr>
          <p:cNvPr id="211" name="Google Shape;211;p3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J</a:t>
            </a:r>
            <a:endParaRPr b="0" i="0" sz="1800" u="none" cap="none" strike="noStrike">
              <a:solidFill>
                <a:srgbClr val="9A2F3E"/>
              </a:solidFill>
              <a:latin typeface="Boogaloo"/>
              <a:ea typeface="Boogaloo"/>
              <a:cs typeface="Boogaloo"/>
              <a:sym typeface="Boogaloo"/>
            </a:endParaRPr>
          </a:p>
        </p:txBody>
      </p:sp>
      <p:sp>
        <p:nvSpPr>
          <p:cNvPr id="212" name="Google Shape;212;p33"/>
          <p:cNvSpPr/>
          <p:nvPr/>
        </p:nvSpPr>
        <p:spPr>
          <a:xfrm>
            <a:off x="457200" y="2487700"/>
            <a:ext cx="8229600" cy="4010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3"/>
          <p:cNvSpPr txBox="1"/>
          <p:nvPr/>
        </p:nvSpPr>
        <p:spPr>
          <a:xfrm>
            <a:off x="2711100" y="2838600"/>
            <a:ext cx="5899500" cy="311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we applied a contact force to a piece of glass, do you think we would see it bend or change shape before it broke? What about thick glass?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we applied a contact force to a piece of concrete, would you see a change in its shape before it breaks?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14" name="Google Shape;214;p33"/>
          <p:cNvPicPr preferRelativeResize="0"/>
          <p:nvPr/>
        </p:nvPicPr>
        <p:blipFill rotWithShape="1">
          <a:blip r:embed="rId3">
            <a:alphaModFix/>
          </a:blip>
          <a:srcRect b="0" l="139" r="137" t="0"/>
          <a:stretch/>
        </p:blipFill>
        <p:spPr>
          <a:xfrm>
            <a:off x="968475" y="2741163"/>
            <a:ext cx="1371011" cy="1138500"/>
          </a:xfrm>
          <a:prstGeom prst="rect">
            <a:avLst/>
          </a:prstGeom>
          <a:noFill/>
          <a:ln>
            <a:noFill/>
          </a:ln>
        </p:spPr>
      </p:pic>
      <p:sp>
        <p:nvSpPr>
          <p:cNvPr id="215" name="Google Shape;215;p33"/>
          <p:cNvSpPr/>
          <p:nvPr/>
        </p:nvSpPr>
        <p:spPr>
          <a:xfrm>
            <a:off x="685800" y="1510775"/>
            <a:ext cx="78807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0B0B0B"/>
                </a:solidFill>
                <a:latin typeface="Cabin"/>
                <a:ea typeface="Cabin"/>
                <a:cs typeface="Cabin"/>
                <a:sym typeface="Cabin"/>
              </a:rPr>
              <a:t>We’ve seen that pushes in a collision can cause many solid objects to bend or change shape.</a:t>
            </a:r>
            <a:endParaRPr b="0" i="0" sz="2400" u="none" cap="none" strike="noStrike">
              <a:solidFill>
                <a:srgbClr val="0B0B0B"/>
              </a:solidFill>
              <a:latin typeface="Cabin"/>
              <a:ea typeface="Cabin"/>
              <a:cs typeface="Cabin"/>
              <a:sym typeface="Cabin"/>
            </a:endParaRPr>
          </a:p>
        </p:txBody>
      </p:sp>
      <p:sp>
        <p:nvSpPr>
          <p:cNvPr id="216" name="Google Shape;216;p33"/>
          <p:cNvSpPr txBox="1"/>
          <p:nvPr/>
        </p:nvSpPr>
        <p:spPr>
          <a:xfrm flipH="1" rot="-261844">
            <a:off x="201691" y="5408563"/>
            <a:ext cx="2625713" cy="1046723"/>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0" name="Shape 220"/>
        <p:cNvGrpSpPr/>
        <p:nvPr/>
      </p:nvGrpSpPr>
      <p:grpSpPr>
        <a:xfrm>
          <a:off x="0" y="0"/>
          <a:ext cx="0" cy="0"/>
          <a:chOff x="0" y="0"/>
          <a:chExt cx="0" cy="0"/>
        </a:xfrm>
      </p:grpSpPr>
      <p:sp>
        <p:nvSpPr>
          <p:cNvPr id="221" name="Google Shape;221;p3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Laser, Sponge, and Glass Investigations</a:t>
            </a:r>
            <a:endParaRPr b="0" i="0" sz="3200" u="none" cap="none" strike="noStrike">
              <a:solidFill>
                <a:srgbClr val="FFFFFF"/>
              </a:solidFill>
              <a:latin typeface="Boogaloo"/>
              <a:ea typeface="Boogaloo"/>
              <a:cs typeface="Boogaloo"/>
              <a:sym typeface="Boogaloo"/>
            </a:endParaRPr>
          </a:p>
        </p:txBody>
      </p:sp>
      <p:sp>
        <p:nvSpPr>
          <p:cNvPr id="222" name="Google Shape;222;p3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K</a:t>
            </a:r>
            <a:endParaRPr b="0" i="0" sz="1800" u="none" cap="none" strike="noStrike">
              <a:solidFill>
                <a:srgbClr val="9A2F3E"/>
              </a:solidFill>
              <a:latin typeface="Boogaloo"/>
              <a:ea typeface="Boogaloo"/>
              <a:cs typeface="Boogaloo"/>
              <a:sym typeface="Boogaloo"/>
            </a:endParaRPr>
          </a:p>
        </p:txBody>
      </p:sp>
      <p:sp>
        <p:nvSpPr>
          <p:cNvPr id="223" name="Google Shape;223;p34"/>
          <p:cNvSpPr/>
          <p:nvPr/>
        </p:nvSpPr>
        <p:spPr>
          <a:xfrm>
            <a:off x="457200" y="1524000"/>
            <a:ext cx="8229600" cy="42063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txBox="1"/>
          <p:nvPr/>
        </p:nvSpPr>
        <p:spPr>
          <a:xfrm>
            <a:off x="2645000" y="1808250"/>
            <a:ext cx="53382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Whole-Group Investigation </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Make observations using a sponge, laser, a piece of glass, and a mirror to help you collect further evidence to support or refute your initial claim.</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these observations to the next row of your data table.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With your class icon" id="225" name="Google Shape;225;p34"/>
          <p:cNvPicPr preferRelativeResize="0"/>
          <p:nvPr/>
        </p:nvPicPr>
        <p:blipFill rotWithShape="1">
          <a:blip r:embed="rId3">
            <a:alphaModFix/>
          </a:blip>
          <a:srcRect b="0" l="0" r="0" t="0"/>
          <a:stretch/>
        </p:blipFill>
        <p:spPr>
          <a:xfrm>
            <a:off x="939149" y="1808250"/>
            <a:ext cx="1212500" cy="131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9" name="Shape 229"/>
        <p:cNvGrpSpPr/>
        <p:nvPr/>
      </p:nvGrpSpPr>
      <p:grpSpPr>
        <a:xfrm>
          <a:off x="0" y="0"/>
          <a:ext cx="0" cy="0"/>
          <a:chOff x="0" y="0"/>
          <a:chExt cx="0" cy="0"/>
        </a:xfrm>
      </p:grpSpPr>
      <p:sp>
        <p:nvSpPr>
          <p:cNvPr id="230" name="Google Shape;230;p3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231" name="Google Shape;231;p3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L</a:t>
            </a:r>
            <a:endParaRPr b="0" i="0" sz="1800" u="none" cap="none" strike="noStrike">
              <a:solidFill>
                <a:srgbClr val="9A2F3E"/>
              </a:solidFill>
              <a:latin typeface="Boogaloo"/>
              <a:ea typeface="Boogaloo"/>
              <a:cs typeface="Boogaloo"/>
              <a:sym typeface="Boogaloo"/>
            </a:endParaRPr>
          </a:p>
        </p:txBody>
      </p:sp>
      <p:sp>
        <p:nvSpPr>
          <p:cNvPr id="232" name="Google Shape;232;p35"/>
          <p:cNvSpPr/>
          <p:nvPr/>
        </p:nvSpPr>
        <p:spPr>
          <a:xfrm>
            <a:off x="533400" y="2447450"/>
            <a:ext cx="8229600" cy="4027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5"/>
          <p:cNvSpPr txBox="1"/>
          <p:nvPr/>
        </p:nvSpPr>
        <p:spPr>
          <a:xfrm>
            <a:off x="2558700" y="2603825"/>
            <a:ext cx="5930700" cy="344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93700" lvl="0" marL="457200" marR="0" rtl="0" algn="l">
              <a:lnSpc>
                <a:spcPct val="100000"/>
              </a:lnSpc>
              <a:spcBef>
                <a:spcPts val="1000"/>
              </a:spcBef>
              <a:spcAft>
                <a:spcPts val="0"/>
              </a:spcAft>
              <a:buClr>
                <a:srgbClr val="9A2F3E"/>
              </a:buClr>
              <a:buSzPts val="26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that concrete would bend before it breaks when a contact force is applied to it?  </a:t>
            </a:r>
            <a:endParaRPr b="0" i="0" sz="26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1"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Thumbs up = I think it will bend before it breaks.</a:t>
            </a:r>
            <a:endParaRPr b="0" i="0" sz="2400" u="none" cap="none" strike="noStrike">
              <a:solidFill>
                <a:srgbClr val="9A2F3E"/>
              </a:solidFill>
              <a:latin typeface="Cabin Condensed"/>
              <a:ea typeface="Cabin Condensed"/>
              <a:cs typeface="Cabin Condensed"/>
              <a:sym typeface="Cabin Condensed"/>
            </a:endParaRPr>
          </a:p>
          <a:p>
            <a:pPr indent="-381000" lvl="1"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Thumbs down = I think it will break, not bend.</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34" name="Google Shape;234;p35"/>
          <p:cNvPicPr preferRelativeResize="0"/>
          <p:nvPr/>
        </p:nvPicPr>
        <p:blipFill rotWithShape="1">
          <a:blip r:embed="rId3">
            <a:alphaModFix/>
          </a:blip>
          <a:srcRect b="0" l="139" r="137" t="0"/>
          <a:stretch/>
        </p:blipFill>
        <p:spPr>
          <a:xfrm>
            <a:off x="860900" y="2680025"/>
            <a:ext cx="1125200" cy="934384"/>
          </a:xfrm>
          <a:prstGeom prst="rect">
            <a:avLst/>
          </a:prstGeom>
          <a:noFill/>
          <a:ln>
            <a:noFill/>
          </a:ln>
        </p:spPr>
      </p:pic>
      <p:sp>
        <p:nvSpPr>
          <p:cNvPr id="235" name="Google Shape;235;p35"/>
          <p:cNvSpPr/>
          <p:nvPr/>
        </p:nvSpPr>
        <p:spPr>
          <a:xfrm>
            <a:off x="2528225" y="518102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5"/>
          <p:cNvSpPr/>
          <p:nvPr/>
        </p:nvSpPr>
        <p:spPr>
          <a:xfrm rot="10800000">
            <a:off x="2528225" y="579062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237" name="Google Shape;237;p35"/>
          <p:cNvPicPr preferRelativeResize="0"/>
          <p:nvPr/>
        </p:nvPicPr>
        <p:blipFill rotWithShape="1">
          <a:blip r:embed="rId4">
            <a:alphaModFix/>
          </a:blip>
          <a:srcRect b="0" l="0" r="0" t="0"/>
          <a:stretch/>
        </p:blipFill>
        <p:spPr>
          <a:xfrm>
            <a:off x="954300" y="4505050"/>
            <a:ext cx="1031800" cy="1121734"/>
          </a:xfrm>
          <a:prstGeom prst="rect">
            <a:avLst/>
          </a:prstGeom>
          <a:noFill/>
          <a:ln>
            <a:noFill/>
          </a:ln>
        </p:spPr>
      </p:pic>
      <p:sp>
        <p:nvSpPr>
          <p:cNvPr id="238" name="Google Shape;238;p35"/>
          <p:cNvSpPr txBox="1"/>
          <p:nvPr/>
        </p:nvSpPr>
        <p:spPr>
          <a:xfrm>
            <a:off x="2462400" y="4291075"/>
            <a:ext cx="4041600" cy="74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Class Predictions Poll</a:t>
            </a:r>
            <a:endParaRPr b="0" i="0" sz="800" u="none" cap="none" strike="noStrike">
              <a:solidFill>
                <a:srgbClr val="000000"/>
              </a:solidFill>
              <a:latin typeface="Arial"/>
              <a:ea typeface="Arial"/>
              <a:cs typeface="Arial"/>
              <a:sym typeface="Arial"/>
            </a:endParaRPr>
          </a:p>
        </p:txBody>
      </p:sp>
      <p:sp>
        <p:nvSpPr>
          <p:cNvPr id="239" name="Google Shape;239;p35"/>
          <p:cNvSpPr txBox="1"/>
          <p:nvPr/>
        </p:nvSpPr>
        <p:spPr>
          <a:xfrm>
            <a:off x="593275" y="1347700"/>
            <a:ext cx="7896000" cy="8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We saw that rigid items like glass also bend when a contact force is applied to 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3" name="Shape 243"/>
        <p:cNvGrpSpPr/>
        <p:nvPr/>
      </p:nvGrpSpPr>
      <p:grpSpPr>
        <a:xfrm>
          <a:off x="0" y="0"/>
          <a:ext cx="0" cy="0"/>
          <a:chOff x="0" y="0"/>
          <a:chExt cx="0" cy="0"/>
        </a:xfrm>
      </p:grpSpPr>
      <p:sp>
        <p:nvSpPr>
          <p:cNvPr id="244" name="Google Shape;244;p36"/>
          <p:cNvSpPr/>
          <p:nvPr/>
        </p:nvSpPr>
        <p:spPr>
          <a:xfrm>
            <a:off x="457200" y="1434250"/>
            <a:ext cx="8229600" cy="51639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Investigating Shape Change in Concrete</a:t>
            </a:r>
            <a:endParaRPr b="0" i="0" sz="3200" u="none" cap="none" strike="noStrike">
              <a:solidFill>
                <a:srgbClr val="FFFFFF"/>
              </a:solidFill>
              <a:latin typeface="Boogaloo"/>
              <a:ea typeface="Boogaloo"/>
              <a:cs typeface="Boogaloo"/>
              <a:sym typeface="Boogaloo"/>
            </a:endParaRPr>
          </a:p>
        </p:txBody>
      </p:sp>
      <p:sp>
        <p:nvSpPr>
          <p:cNvPr id="246" name="Google Shape;246;p3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M</a:t>
            </a:r>
            <a:endParaRPr b="0" i="0" sz="1800" u="none" cap="none" strike="noStrike">
              <a:solidFill>
                <a:srgbClr val="9A2F3E"/>
              </a:solidFill>
              <a:latin typeface="Boogaloo"/>
              <a:ea typeface="Boogaloo"/>
              <a:cs typeface="Boogaloo"/>
              <a:sym typeface="Boogaloo"/>
            </a:endParaRPr>
          </a:p>
        </p:txBody>
      </p:sp>
      <p:sp>
        <p:nvSpPr>
          <p:cNvPr id="247" name="Google Shape;247;p36"/>
          <p:cNvSpPr/>
          <p:nvPr/>
        </p:nvSpPr>
        <p:spPr>
          <a:xfrm>
            <a:off x="645000" y="1586975"/>
            <a:ext cx="3607500" cy="471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9A2F3E"/>
                </a:solidFill>
                <a:latin typeface="Cabin"/>
                <a:ea typeface="Cabin"/>
                <a:cs typeface="Cabin"/>
                <a:sym typeface="Cabin"/>
              </a:rPr>
              <a:t>This photo shows one way that engineers test to see what will happen to an object as more force is applied.  </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4D4F53"/>
              </a:buClr>
              <a:buSzPts val="1500"/>
              <a:buFont typeface="Proxima Nova"/>
              <a:buNone/>
            </a:pPr>
            <a:r>
              <a:rPr b="0" i="0" lang="en" sz="2400" u="none" cap="none" strike="noStrike">
                <a:solidFill>
                  <a:srgbClr val="9A2F3E"/>
                </a:solidFill>
                <a:latin typeface="Cabin"/>
                <a:ea typeface="Cabin"/>
                <a:cs typeface="Cabin"/>
                <a:sym typeface="Cabin"/>
              </a:rPr>
              <a:t>In this video, engineers are conducting this test on a large concrete bridge joint. They increase the amount of downward force they are applying to the top of the beam to see how it will respond. </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0"/>
              </a:spcBef>
              <a:spcAft>
                <a:spcPts val="0"/>
              </a:spcAft>
              <a:buClr>
                <a:srgbClr val="4D4F53"/>
              </a:buClr>
              <a:buSzPts val="1500"/>
              <a:buFont typeface="Proxima Nova"/>
              <a:buNone/>
            </a:pPr>
            <a:r>
              <a:t/>
            </a:r>
            <a:endParaRPr b="0" i="0" sz="2400" u="none" cap="none" strike="noStrike">
              <a:solidFill>
                <a:srgbClr val="9A2F3E"/>
              </a:solidFill>
              <a:latin typeface="Cabin"/>
              <a:ea typeface="Cabin"/>
              <a:cs typeface="Cabin"/>
              <a:sym typeface="Cabin"/>
            </a:endParaRPr>
          </a:p>
        </p:txBody>
      </p:sp>
      <p:sp>
        <p:nvSpPr>
          <p:cNvPr id="248" name="Google Shape;248;p36"/>
          <p:cNvSpPr txBox="1"/>
          <p:nvPr/>
        </p:nvSpPr>
        <p:spPr>
          <a:xfrm>
            <a:off x="4720600" y="5103300"/>
            <a:ext cx="3517500" cy="49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Cabin"/>
                <a:ea typeface="Cabin"/>
                <a:cs typeface="Cabin"/>
                <a:sym typeface="Cabin"/>
              </a:rPr>
              <a:t>Image from</a:t>
            </a:r>
            <a:r>
              <a:rPr b="0" i="0" lang="en" sz="1200" u="none" cap="none" strike="noStrike">
                <a:solidFill>
                  <a:srgbClr val="9A2F3E"/>
                </a:solidFill>
                <a:latin typeface="Cabin"/>
                <a:ea typeface="Cabin"/>
                <a:cs typeface="Cabin"/>
                <a:sym typeface="Cabin"/>
              </a:rPr>
              <a:t> </a:t>
            </a:r>
            <a:r>
              <a:rPr b="0" i="0" lang="en" sz="1200" u="sng" cap="none" strike="noStrike">
                <a:solidFill>
                  <a:schemeClr val="hlink"/>
                </a:solidFill>
                <a:latin typeface="Cabin"/>
                <a:ea typeface="Cabin"/>
                <a:cs typeface="Cabin"/>
                <a:sym typeface="Cabin"/>
                <a:hlinkClick r:id="rId3"/>
              </a:rPr>
              <a:t>video of Double Tee Bridge Joint</a:t>
            </a:r>
            <a:r>
              <a:rPr b="0" i="0" lang="en" sz="1200" u="none" cap="none" strike="noStrike">
                <a:solidFill>
                  <a:srgbClr val="000000"/>
                </a:solidFill>
                <a:latin typeface="Cabin"/>
                <a:ea typeface="Cabin"/>
                <a:cs typeface="Cabin"/>
                <a:sym typeface="Cabin"/>
              </a:rPr>
              <a:t> at South Dakota State University</a:t>
            </a:r>
            <a:r>
              <a:rPr b="0" i="0" lang="en" sz="1100" u="none" cap="none" strike="noStrike">
                <a:solidFill>
                  <a:schemeClr val="dk1"/>
                </a:solidFill>
                <a:latin typeface="Cabin"/>
                <a:ea typeface="Cabin"/>
                <a:cs typeface="Cabin"/>
                <a:sym typeface="Cabin"/>
              </a:rPr>
              <a:t> </a:t>
            </a:r>
            <a:endParaRPr b="0" i="0" sz="1600" u="none" cap="none" strike="noStrike">
              <a:solidFill>
                <a:srgbClr val="9A2F3E"/>
              </a:solidFill>
              <a:latin typeface="Cabin"/>
              <a:ea typeface="Cabin"/>
              <a:cs typeface="Cabin"/>
              <a:sym typeface="Cabin"/>
            </a:endParaRPr>
          </a:p>
        </p:txBody>
      </p:sp>
      <p:pic>
        <p:nvPicPr>
          <p:cNvPr descr="Concrete beam under stress testing in an industrial setting. The display rate is 0.007 inches per second, and the video speed is 64 times faster. Equipment and structural elements are visible in the background." id="249" name="Google Shape;249;p36"/>
          <p:cNvPicPr preferRelativeResize="0"/>
          <p:nvPr/>
        </p:nvPicPr>
        <p:blipFill rotWithShape="1">
          <a:blip r:embed="rId4">
            <a:alphaModFix/>
          </a:blip>
          <a:srcRect b="0" l="0" r="0" t="0"/>
          <a:stretch/>
        </p:blipFill>
        <p:spPr>
          <a:xfrm>
            <a:off x="4135150" y="1793027"/>
            <a:ext cx="4510574" cy="2529572"/>
          </a:xfrm>
          <a:prstGeom prst="rect">
            <a:avLst/>
          </a:prstGeom>
          <a:noFill/>
          <a:ln>
            <a:noFill/>
          </a:ln>
        </p:spPr>
      </p:pic>
      <p:sp>
        <p:nvSpPr>
          <p:cNvPr id="250" name="Google Shape;250;p36"/>
          <p:cNvSpPr txBox="1"/>
          <p:nvPr/>
        </p:nvSpPr>
        <p:spPr>
          <a:xfrm>
            <a:off x="4042900" y="4276775"/>
            <a:ext cx="48048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Dr. Mostafa Tazrv, Assistant Professor, Department of Civil Env. Engineering, South Dakota State University.</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4" name="Shape 254"/>
        <p:cNvGrpSpPr/>
        <p:nvPr/>
      </p:nvGrpSpPr>
      <p:grpSpPr>
        <a:xfrm>
          <a:off x="0" y="0"/>
          <a:ext cx="0" cy="0"/>
          <a:chOff x="0" y="0"/>
          <a:chExt cx="0" cy="0"/>
        </a:xfrm>
      </p:grpSpPr>
      <p:sp>
        <p:nvSpPr>
          <p:cNvPr id="255" name="Google Shape;255;p3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Arguing from Evidence</a:t>
            </a:r>
            <a:endParaRPr b="0" i="0" sz="3200" u="none" cap="none" strike="noStrike">
              <a:solidFill>
                <a:srgbClr val="FFFFFF"/>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Boogaloo"/>
              <a:ea typeface="Boogaloo"/>
              <a:cs typeface="Boogaloo"/>
              <a:sym typeface="Boogaloo"/>
            </a:endParaRPr>
          </a:p>
        </p:txBody>
      </p:sp>
      <p:sp>
        <p:nvSpPr>
          <p:cNvPr id="256" name="Google Shape;256;p3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N</a:t>
            </a:r>
            <a:endParaRPr b="0" i="0" sz="1800" u="none" cap="none" strike="noStrike">
              <a:solidFill>
                <a:srgbClr val="9A2F3E"/>
              </a:solidFill>
              <a:latin typeface="Boogaloo"/>
              <a:ea typeface="Boogaloo"/>
              <a:cs typeface="Boogaloo"/>
              <a:sym typeface="Boogaloo"/>
            </a:endParaRPr>
          </a:p>
        </p:txBody>
      </p:sp>
      <p:sp>
        <p:nvSpPr>
          <p:cNvPr id="257" name="Google Shape;257;p37"/>
          <p:cNvSpPr/>
          <p:nvPr/>
        </p:nvSpPr>
        <p:spPr>
          <a:xfrm>
            <a:off x="457200" y="1447800"/>
            <a:ext cx="8165700" cy="5141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ssessment icon" id="258" name="Google Shape;258;p37"/>
          <p:cNvPicPr preferRelativeResize="0"/>
          <p:nvPr/>
        </p:nvPicPr>
        <p:blipFill rotWithShape="1">
          <a:blip r:embed="rId3">
            <a:alphaModFix/>
          </a:blip>
          <a:srcRect b="1275" l="0" r="0" t="1286"/>
          <a:stretch/>
        </p:blipFill>
        <p:spPr>
          <a:xfrm>
            <a:off x="8568000" y="47338"/>
            <a:ext cx="548200" cy="453975"/>
          </a:xfrm>
          <a:prstGeom prst="rect">
            <a:avLst/>
          </a:prstGeom>
          <a:noFill/>
          <a:ln>
            <a:noFill/>
          </a:ln>
        </p:spPr>
      </p:pic>
      <p:pic>
        <p:nvPicPr>
          <p:cNvPr descr="On your own icon" id="259" name="Google Shape;259;p37"/>
          <p:cNvPicPr preferRelativeResize="0"/>
          <p:nvPr/>
        </p:nvPicPr>
        <p:blipFill rotWithShape="1">
          <a:blip r:embed="rId4">
            <a:alphaModFix/>
          </a:blip>
          <a:srcRect b="0" l="0" r="0" t="0"/>
          <a:stretch/>
        </p:blipFill>
        <p:spPr>
          <a:xfrm>
            <a:off x="961188" y="1813500"/>
            <a:ext cx="824425" cy="968425"/>
          </a:xfrm>
          <a:prstGeom prst="rect">
            <a:avLst/>
          </a:prstGeom>
          <a:noFill/>
          <a:ln>
            <a:noFill/>
          </a:ln>
        </p:spPr>
      </p:pic>
      <p:sp>
        <p:nvSpPr>
          <p:cNvPr id="260" name="Google Shape;260;p37"/>
          <p:cNvSpPr txBox="1"/>
          <p:nvPr/>
        </p:nvSpPr>
        <p:spPr>
          <a:xfrm>
            <a:off x="2104900" y="1661100"/>
            <a:ext cx="5785500" cy="17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Notebook</a:t>
            </a:r>
            <a:endParaRPr b="0" i="0" sz="30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Rewrite your original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Cabin Condensed"/>
                <a:ea typeface="Cabin Condensed"/>
                <a:cs typeface="Cabin Condensed"/>
                <a:sym typeface="Cabin Condensed"/>
              </a:rPr>
              <a:t> </a:t>
            </a:r>
            <a:endParaRPr b="0" i="0" sz="3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9A2F3E"/>
              </a:solidFill>
              <a:latin typeface="Cabin Condensed"/>
              <a:ea typeface="Cabin Condensed"/>
              <a:cs typeface="Cabin Condensed"/>
              <a:sym typeface="Cabin Condensed"/>
            </a:endParaRPr>
          </a:p>
        </p:txBody>
      </p:sp>
      <p:sp>
        <p:nvSpPr>
          <p:cNvPr id="261" name="Google Shape;261;p37"/>
          <p:cNvSpPr txBox="1"/>
          <p:nvPr/>
        </p:nvSpPr>
        <p:spPr>
          <a:xfrm>
            <a:off x="776400" y="3284775"/>
            <a:ext cx="7591200" cy="26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Record your answers to these questions: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1000"/>
              <a:buFont typeface="Arial"/>
              <a:buNone/>
            </a:pPr>
            <a:r>
              <a:t/>
            </a:r>
            <a:endParaRPr b="0" i="0" sz="1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the data support or refute your original claim?</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does the evidence from our investigations help support or refute your original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Boogaloo"/>
              <a:ea typeface="Boogaloo"/>
              <a:cs typeface="Boogaloo"/>
              <a:sym typeface="Boogalo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5" name="Shape 265"/>
        <p:cNvGrpSpPr/>
        <p:nvPr/>
      </p:nvGrpSpPr>
      <p:grpSpPr>
        <a:xfrm>
          <a:off x="0" y="0"/>
          <a:ext cx="0" cy="0"/>
          <a:chOff x="0" y="0"/>
          <a:chExt cx="0" cy="0"/>
        </a:xfrm>
      </p:grpSpPr>
      <p:sp>
        <p:nvSpPr>
          <p:cNvPr id="266" name="Google Shape;266;p3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267" name="Google Shape;267;p3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O</a:t>
            </a:r>
            <a:endParaRPr b="0" i="0" sz="1800" u="none" cap="none" strike="noStrike">
              <a:solidFill>
                <a:srgbClr val="9A2F3E"/>
              </a:solidFill>
              <a:latin typeface="Boogaloo"/>
              <a:ea typeface="Boogaloo"/>
              <a:cs typeface="Boogaloo"/>
              <a:sym typeface="Boogaloo"/>
            </a:endParaRPr>
          </a:p>
        </p:txBody>
      </p:sp>
      <p:sp>
        <p:nvSpPr>
          <p:cNvPr id="268" name="Google Shape;268;p38"/>
          <p:cNvSpPr/>
          <p:nvPr/>
        </p:nvSpPr>
        <p:spPr>
          <a:xfrm>
            <a:off x="457200" y="1529600"/>
            <a:ext cx="8229600" cy="48285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8"/>
          <p:cNvSpPr txBox="1"/>
          <p:nvPr/>
        </p:nvSpPr>
        <p:spPr>
          <a:xfrm>
            <a:off x="2180025" y="1813500"/>
            <a:ext cx="5929200" cy="32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Take A Poll</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many of you were surprised by the results of the concrete beam test?</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Let’s take a poll--give a thumbs up or down.</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1200"/>
              <a:buFont typeface="Arial"/>
              <a:buNone/>
            </a:pPr>
            <a:r>
              <a:rPr b="0" i="0" lang="en" sz="1200" u="none" cap="none" strike="noStrike">
                <a:solidFill>
                  <a:srgbClr val="9A2F3E"/>
                </a:solidFill>
                <a:latin typeface="Cabin Condensed"/>
                <a:ea typeface="Cabin Condensed"/>
                <a:cs typeface="Cabin Condensed"/>
                <a:sym typeface="Cabin Condensed"/>
              </a:rPr>
              <a:t> </a:t>
            </a:r>
            <a:endParaRPr b="0" i="0" sz="12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up = You </a:t>
            </a:r>
            <a:r>
              <a:rPr b="0" i="0" lang="en" sz="2000" u="sng" cap="none" strike="noStrike">
                <a:solidFill>
                  <a:srgbClr val="9A2F3E"/>
                </a:solidFill>
                <a:latin typeface="Cabin Condensed"/>
                <a:ea typeface="Cabin Condensed"/>
                <a:cs typeface="Cabin Condensed"/>
                <a:sym typeface="Cabin Condensed"/>
              </a:rPr>
              <a:t>were</a:t>
            </a:r>
            <a:r>
              <a:rPr b="0" i="0" lang="en" sz="2000" u="none" cap="none" strike="noStrike">
                <a:solidFill>
                  <a:srgbClr val="9A2F3E"/>
                </a:solidFill>
                <a:latin typeface="Cabin Condensed"/>
                <a:ea typeface="Cabin Condensed"/>
                <a:cs typeface="Cabin Condensed"/>
                <a:sym typeface="Cabin Condensed"/>
              </a:rPr>
              <a:t> surprised. </a:t>
            </a:r>
            <a:endParaRPr b="0" i="0" sz="2000" u="none" cap="none" strike="noStrike">
              <a:solidFill>
                <a:srgbClr val="9A2F3E"/>
              </a:solidFill>
              <a:latin typeface="Cabin Condensed"/>
              <a:ea typeface="Cabin Condensed"/>
              <a:cs typeface="Cabin Condensed"/>
              <a:sym typeface="Cabin Condensed"/>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down = You </a:t>
            </a:r>
            <a:r>
              <a:rPr b="0" i="0" lang="en" sz="2000" u="sng" cap="none" strike="noStrike">
                <a:solidFill>
                  <a:srgbClr val="9A2F3E"/>
                </a:solidFill>
                <a:latin typeface="Cabin Condensed"/>
                <a:ea typeface="Cabin Condensed"/>
                <a:cs typeface="Cabin Condensed"/>
                <a:sym typeface="Cabin Condensed"/>
              </a:rPr>
              <a:t>were not</a:t>
            </a:r>
            <a:r>
              <a:rPr b="0" i="0" lang="en" sz="2000" u="none" cap="none" strike="noStrike">
                <a:solidFill>
                  <a:srgbClr val="9A2F3E"/>
                </a:solidFill>
                <a:latin typeface="Cabin Condensed"/>
                <a:ea typeface="Cabin Condensed"/>
                <a:cs typeface="Cabin Condensed"/>
                <a:sym typeface="Cabin Condensed"/>
              </a:rPr>
              <a:t> surprised.</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270" name="Google Shape;270;p38"/>
          <p:cNvSpPr/>
          <p:nvPr/>
        </p:nvSpPr>
        <p:spPr>
          <a:xfrm>
            <a:off x="2574750" y="4432624"/>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8"/>
          <p:cNvSpPr/>
          <p:nvPr/>
        </p:nvSpPr>
        <p:spPr>
          <a:xfrm rot="10800000">
            <a:off x="2574750" y="5120149"/>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272" name="Google Shape;272;p38"/>
          <p:cNvPicPr preferRelativeResize="0"/>
          <p:nvPr/>
        </p:nvPicPr>
        <p:blipFill rotWithShape="1">
          <a:blip r:embed="rId3">
            <a:alphaModFix/>
          </a:blip>
          <a:srcRect b="0" l="0" r="0" t="0"/>
          <a:stretch/>
        </p:blipFill>
        <p:spPr>
          <a:xfrm>
            <a:off x="823825" y="1910152"/>
            <a:ext cx="1072400" cy="116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6" name="Shape 276"/>
        <p:cNvGrpSpPr/>
        <p:nvPr/>
      </p:nvGrpSpPr>
      <p:grpSpPr>
        <a:xfrm>
          <a:off x="0" y="0"/>
          <a:ext cx="0" cy="0"/>
          <a:chOff x="0" y="0"/>
          <a:chExt cx="0" cy="0"/>
        </a:xfrm>
      </p:grpSpPr>
      <p:sp>
        <p:nvSpPr>
          <p:cNvPr id="277" name="Google Shape;277;p3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278" name="Google Shape;278;p3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P</a:t>
            </a:r>
            <a:endParaRPr b="0" i="0" sz="1800" u="none" cap="none" strike="noStrike">
              <a:solidFill>
                <a:srgbClr val="9A2F3E"/>
              </a:solidFill>
              <a:latin typeface="Boogaloo"/>
              <a:ea typeface="Boogaloo"/>
              <a:cs typeface="Boogaloo"/>
              <a:sym typeface="Boogaloo"/>
            </a:endParaRPr>
          </a:p>
        </p:txBody>
      </p:sp>
      <p:sp>
        <p:nvSpPr>
          <p:cNvPr id="279" name="Google Shape;279;p39"/>
          <p:cNvSpPr/>
          <p:nvPr/>
        </p:nvSpPr>
        <p:spPr>
          <a:xfrm>
            <a:off x="457200" y="1525875"/>
            <a:ext cx="8229600" cy="50685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9"/>
          <p:cNvSpPr txBox="1"/>
          <p:nvPr/>
        </p:nvSpPr>
        <p:spPr>
          <a:xfrm>
            <a:off x="2193900" y="1737300"/>
            <a:ext cx="5991600" cy="32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Take Another Poll</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that the concrete beam began to deform with a small amount of contact force at the start of the test or did it take a lot more force to start bending it?</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Let’s take a poll--give a thumbs up or down.</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1200"/>
              <a:buFont typeface="Arial"/>
              <a:buNone/>
            </a:pPr>
            <a:r>
              <a:rPr b="0" i="0" lang="en" sz="1200" u="none" cap="none" strike="noStrike">
                <a:solidFill>
                  <a:srgbClr val="9A2F3E"/>
                </a:solidFill>
                <a:latin typeface="Cabin Condensed"/>
                <a:ea typeface="Cabin Condensed"/>
                <a:cs typeface="Cabin Condensed"/>
                <a:sym typeface="Cabin Condensed"/>
              </a:rPr>
              <a:t> </a:t>
            </a:r>
            <a:endParaRPr b="0" i="0" sz="12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up = It started bending with a small amount of contact force.</a:t>
            </a:r>
            <a:endParaRPr b="0" i="0" sz="2000" u="none" cap="none" strike="noStrike">
              <a:solidFill>
                <a:srgbClr val="9A2F3E"/>
              </a:solidFill>
              <a:latin typeface="Cabin Condensed"/>
              <a:ea typeface="Cabin Condensed"/>
              <a:cs typeface="Cabin Condensed"/>
              <a:sym typeface="Cabin Condensed"/>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down = It didn’t start bending with a small amount of contact force to it; it needed more force before it started bending.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281" name="Google Shape;281;p39"/>
          <p:cNvSpPr/>
          <p:nvPr/>
        </p:nvSpPr>
        <p:spPr>
          <a:xfrm>
            <a:off x="2650950" y="4635450"/>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9"/>
          <p:cNvSpPr/>
          <p:nvPr/>
        </p:nvSpPr>
        <p:spPr>
          <a:xfrm rot="10800000">
            <a:off x="2650950" y="555157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283" name="Google Shape;283;p39"/>
          <p:cNvPicPr preferRelativeResize="0"/>
          <p:nvPr/>
        </p:nvPicPr>
        <p:blipFill rotWithShape="1">
          <a:blip r:embed="rId3">
            <a:alphaModFix/>
          </a:blip>
          <a:srcRect b="0" l="0" r="0" t="0"/>
          <a:stretch/>
        </p:blipFill>
        <p:spPr>
          <a:xfrm>
            <a:off x="823825" y="1910150"/>
            <a:ext cx="1065475" cy="115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7" name="Shape 287"/>
        <p:cNvGrpSpPr/>
        <p:nvPr/>
      </p:nvGrpSpPr>
      <p:grpSpPr>
        <a:xfrm>
          <a:off x="0" y="0"/>
          <a:ext cx="0" cy="0"/>
          <a:chOff x="0" y="0"/>
          <a:chExt cx="0" cy="0"/>
        </a:xfrm>
      </p:grpSpPr>
      <p:sp>
        <p:nvSpPr>
          <p:cNvPr id="288" name="Google Shape;288;p40"/>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289" name="Google Shape;289;p40"/>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Q</a:t>
            </a:r>
            <a:endParaRPr b="0" i="0" sz="1800" u="none" cap="none" strike="noStrike">
              <a:solidFill>
                <a:srgbClr val="9A2F3E"/>
              </a:solidFill>
              <a:latin typeface="Boogaloo"/>
              <a:ea typeface="Boogaloo"/>
              <a:cs typeface="Boogaloo"/>
              <a:sym typeface="Boogaloo"/>
            </a:endParaRPr>
          </a:p>
        </p:txBody>
      </p:sp>
      <p:sp>
        <p:nvSpPr>
          <p:cNvPr id="290" name="Google Shape;290;p40"/>
          <p:cNvSpPr/>
          <p:nvPr/>
        </p:nvSpPr>
        <p:spPr>
          <a:xfrm>
            <a:off x="457200" y="1580025"/>
            <a:ext cx="8229600" cy="4090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0"/>
          <p:cNvSpPr txBox="1"/>
          <p:nvPr/>
        </p:nvSpPr>
        <p:spPr>
          <a:xfrm>
            <a:off x="2330100" y="1889700"/>
            <a:ext cx="5703000" cy="166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18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applying </a:t>
            </a:r>
            <a:r>
              <a:rPr b="1" i="0" lang="en" sz="2400" u="none" cap="none" strike="noStrike">
                <a:solidFill>
                  <a:srgbClr val="9A2F3E"/>
                </a:solidFill>
                <a:latin typeface="Cabin Condensed"/>
                <a:ea typeface="Cabin Condensed"/>
                <a:cs typeface="Cabin Condensed"/>
                <a:sym typeface="Cabin Condensed"/>
              </a:rPr>
              <a:t>any amount</a:t>
            </a:r>
            <a:r>
              <a:rPr b="0" i="0" lang="en" sz="2400" u="none" cap="none" strike="noStrike">
                <a:solidFill>
                  <a:srgbClr val="9A2F3E"/>
                </a:solidFill>
                <a:latin typeface="Cabin Condensed"/>
                <a:ea typeface="Cabin Condensed"/>
                <a:cs typeface="Cabin Condensed"/>
                <a:sym typeface="Cabin Condensed"/>
              </a:rPr>
              <a:t> of force to </a:t>
            </a:r>
            <a:r>
              <a:rPr b="1" i="0" lang="en" sz="2400" u="none" cap="none" strike="noStrike">
                <a:solidFill>
                  <a:srgbClr val="9A2F3E"/>
                </a:solidFill>
                <a:latin typeface="Cabin Condensed"/>
                <a:ea typeface="Cabin Condensed"/>
                <a:cs typeface="Cabin Condensed"/>
                <a:sym typeface="Cabin Condensed"/>
              </a:rPr>
              <a:t>any solid object </a:t>
            </a:r>
            <a:r>
              <a:rPr b="0" i="0" lang="en" sz="2400" u="none" cap="none" strike="noStrike">
                <a:solidFill>
                  <a:srgbClr val="9A2F3E"/>
                </a:solidFill>
                <a:latin typeface="Cabin Condensed"/>
                <a:ea typeface="Cabin Condensed"/>
                <a:cs typeface="Cabin Condensed"/>
                <a:sym typeface="Cabin Condensed"/>
              </a:rPr>
              <a:t>would cause it to bend?</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could we design an investigation like the engineers did with the concrete beam test to figure out if any amount of force would cause any solid object to start bending or change shape?</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92" name="Google Shape;292;p40"/>
          <p:cNvPicPr preferRelativeResize="0"/>
          <p:nvPr/>
        </p:nvPicPr>
        <p:blipFill rotWithShape="1">
          <a:blip r:embed="rId3">
            <a:alphaModFix/>
          </a:blip>
          <a:srcRect b="0" l="139" r="137" t="0"/>
          <a:stretch/>
        </p:blipFill>
        <p:spPr>
          <a:xfrm>
            <a:off x="735400" y="1889700"/>
            <a:ext cx="1245350" cy="1034150"/>
          </a:xfrm>
          <a:prstGeom prst="rect">
            <a:avLst/>
          </a:prstGeom>
          <a:noFill/>
          <a:ln>
            <a:noFill/>
          </a:ln>
        </p:spPr>
      </p:pic>
      <p:sp>
        <p:nvSpPr>
          <p:cNvPr id="293" name="Google Shape;293;p40"/>
          <p:cNvSpPr txBox="1"/>
          <p:nvPr/>
        </p:nvSpPr>
        <p:spPr>
          <a:xfrm flipH="1" rot="59881">
            <a:off x="5234248" y="5390794"/>
            <a:ext cx="3324204" cy="808323"/>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p:nvPr/>
        </p:nvSpPr>
        <p:spPr>
          <a:xfrm>
            <a:off x="531475" y="1561875"/>
            <a:ext cx="8155200" cy="46869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B</a:t>
            </a:r>
            <a:endParaRPr/>
          </a:p>
        </p:txBody>
      </p:sp>
      <p:sp>
        <p:nvSpPr>
          <p:cNvPr id="114" name="Google Shape;114;p2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Making an Initial Claim</a:t>
            </a:r>
            <a:endParaRPr/>
          </a:p>
        </p:txBody>
      </p:sp>
      <p:sp>
        <p:nvSpPr>
          <p:cNvPr id="115" name="Google Shape;115;p25"/>
          <p:cNvSpPr txBox="1"/>
          <p:nvPr/>
        </p:nvSpPr>
        <p:spPr>
          <a:xfrm>
            <a:off x="2013675" y="1821625"/>
            <a:ext cx="6366300" cy="22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Make an initial claim on the top of your handout that represents your current thinking:</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6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All solid objects </a:t>
            </a:r>
            <a:r>
              <a:rPr b="1" i="0" lang="en" sz="2400" u="sng" cap="none" strike="noStrike">
                <a:solidFill>
                  <a:srgbClr val="9A2F3E"/>
                </a:solidFill>
                <a:latin typeface="Cabin"/>
                <a:ea typeface="Cabin"/>
                <a:cs typeface="Cabin"/>
                <a:sym typeface="Cabin"/>
              </a:rPr>
              <a:t>do</a:t>
            </a:r>
            <a:r>
              <a:rPr b="0" i="0" lang="en" sz="2400" u="none" cap="none" strike="noStrike">
                <a:solidFill>
                  <a:srgbClr val="9A2F3E"/>
                </a:solidFill>
                <a:latin typeface="Cabin"/>
                <a:ea typeface="Cabin"/>
                <a:cs typeface="Cabin"/>
                <a:sym typeface="Cabin"/>
              </a:rPr>
              <a:t> bend or change shape when pushed in a collision.</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100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All solid objects </a:t>
            </a:r>
            <a:r>
              <a:rPr b="1" i="0" lang="en" sz="2400" u="sng" cap="none" strike="noStrike">
                <a:solidFill>
                  <a:srgbClr val="9A2F3E"/>
                </a:solidFill>
                <a:latin typeface="Cabin"/>
                <a:ea typeface="Cabin"/>
                <a:cs typeface="Cabin"/>
                <a:sym typeface="Cabin"/>
              </a:rPr>
              <a:t>do not</a:t>
            </a:r>
            <a:r>
              <a:rPr b="0" i="0" lang="en" sz="2400" u="none" cap="none" strike="noStrike">
                <a:solidFill>
                  <a:srgbClr val="9A2F3E"/>
                </a:solidFill>
                <a:latin typeface="Cabin"/>
                <a:ea typeface="Cabin"/>
                <a:cs typeface="Cabin"/>
                <a:sym typeface="Cabin"/>
              </a:rPr>
              <a:t> bend or change shape when pushed in a collision.</a:t>
            </a:r>
            <a:endParaRPr b="0" i="0" sz="2400" u="none" cap="none" strike="noStrike">
              <a:solidFill>
                <a:srgbClr val="9A2F3E"/>
              </a:solidFill>
              <a:latin typeface="Cabin"/>
              <a:ea typeface="Cabin"/>
              <a:cs typeface="Cabin"/>
              <a:sym typeface="Cabin"/>
            </a:endParaRPr>
          </a:p>
        </p:txBody>
      </p:sp>
      <p:pic>
        <p:nvPicPr>
          <p:cNvPr descr="In your notebook icon" id="116" name="Google Shape;116;p25"/>
          <p:cNvPicPr preferRelativeResize="0"/>
          <p:nvPr/>
        </p:nvPicPr>
        <p:blipFill rotWithShape="1">
          <a:blip r:embed="rId3">
            <a:alphaModFix/>
          </a:blip>
          <a:srcRect b="0" l="0" r="0" t="0"/>
          <a:stretch/>
        </p:blipFill>
        <p:spPr>
          <a:xfrm>
            <a:off x="911734" y="1918475"/>
            <a:ext cx="844416" cy="937300"/>
          </a:xfrm>
          <a:prstGeom prst="rect">
            <a:avLst/>
          </a:prstGeom>
          <a:noFill/>
          <a:ln>
            <a:noFill/>
          </a:ln>
        </p:spPr>
      </p:pic>
      <p:graphicFrame>
        <p:nvGraphicFramePr>
          <p:cNvPr id="117" name="Google Shape;117;p25"/>
          <p:cNvGraphicFramePr/>
          <p:nvPr/>
        </p:nvGraphicFramePr>
        <p:xfrm>
          <a:off x="670875" y="4803125"/>
          <a:ext cx="3000000" cy="3000000"/>
        </p:xfrm>
        <a:graphic>
          <a:graphicData uri="http://schemas.openxmlformats.org/drawingml/2006/table">
            <a:tbl>
              <a:tblPr>
                <a:noFill/>
                <a:tableStyleId>{ED0F66CF-645D-4159-AD9B-403C1C934DFB}</a:tableStyleId>
              </a:tblPr>
              <a:tblGrid>
                <a:gridCol w="1948500"/>
                <a:gridCol w="3966050"/>
                <a:gridCol w="1908200"/>
              </a:tblGrid>
              <a:tr h="254000">
                <a:tc gridSpan="3">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rgbClr val="FFFFFF"/>
                          </a:solidFill>
                          <a:latin typeface="Cabin"/>
                          <a:ea typeface="Cabin"/>
                          <a:cs typeface="Cabin"/>
                          <a:sym typeface="Cabin"/>
                        </a:rPr>
                        <a:t>My initial claim</a:t>
                      </a:r>
                      <a:endParaRPr sz="1500" u="none" cap="none" strike="noStrike">
                        <a:latin typeface="Cabin"/>
                        <a:ea typeface="Cabin"/>
                        <a:cs typeface="Cabin"/>
                        <a:sym typeface="Cabin"/>
                      </a:endParaRPr>
                    </a:p>
                  </a:txBody>
                  <a:tcPr marT="45725" marB="45725" marR="45725" marL="4572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hMerge="1"/>
                <a:tc hMerge="1"/>
              </a:tr>
              <a:tr h="322575">
                <a:tc gridSpan="3">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latin typeface="Cabin"/>
                          <a:ea typeface="Cabin"/>
                          <a:cs typeface="Cabin"/>
                          <a:sym typeface="Cabin"/>
                        </a:rPr>
                        <a:t>All solid objects _________________  bend or change shape when pushed in a collision.</a:t>
                      </a:r>
                      <a:endParaRPr sz="1600" u="none" cap="none" strike="noStrike">
                        <a:latin typeface="Cabin"/>
                        <a:ea typeface="Cabin"/>
                        <a:cs typeface="Cabin"/>
                        <a:sym typeface="Cabin"/>
                      </a:endParaRPr>
                    </a:p>
                  </a:txBody>
                  <a:tcPr marT="91450" marB="91450" marR="91450" marL="914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hMerge="1"/>
                <a:tc h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1" name="Shape 121"/>
        <p:cNvGrpSpPr/>
        <p:nvPr/>
      </p:nvGrpSpPr>
      <p:grpSpPr>
        <a:xfrm>
          <a:off x="0" y="0"/>
          <a:ext cx="0" cy="0"/>
          <a:chOff x="0" y="0"/>
          <a:chExt cx="0" cy="0"/>
        </a:xfrm>
      </p:grpSpPr>
      <p:sp>
        <p:nvSpPr>
          <p:cNvPr id="122" name="Google Shape;122;p26"/>
          <p:cNvSpPr/>
          <p:nvPr/>
        </p:nvSpPr>
        <p:spPr>
          <a:xfrm>
            <a:off x="457325" y="1529600"/>
            <a:ext cx="8229600" cy="49923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txBox="1"/>
          <p:nvPr/>
        </p:nvSpPr>
        <p:spPr>
          <a:xfrm>
            <a:off x="636050" y="3084225"/>
            <a:ext cx="3441000" cy="2371500"/>
          </a:xfrm>
          <a:prstGeom prst="rect">
            <a:avLst/>
          </a:prstGeom>
          <a:noFill/>
          <a:ln>
            <a:noFill/>
          </a:ln>
        </p:spPr>
        <p:txBody>
          <a:bodyPr anchorCtr="0" anchor="t" bIns="0" lIns="0" spcFirstLastPara="1" rIns="0" wrap="square" tIns="0">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The first column lists the first 3 data sources (videos).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second column to record your observations.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third column to record whether the related observation supports or refutes your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p:txBody>
      </p:sp>
      <p:sp>
        <p:nvSpPr>
          <p:cNvPr id="124" name="Google Shape;124;p2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Investigate Our Claims</a:t>
            </a:r>
            <a:endParaRPr b="0" i="0" sz="3200" u="none" cap="none" strike="noStrike">
              <a:solidFill>
                <a:srgbClr val="FFFFFF"/>
              </a:solidFill>
              <a:latin typeface="Boogaloo"/>
              <a:ea typeface="Boogaloo"/>
              <a:cs typeface="Boogaloo"/>
              <a:sym typeface="Boogaloo"/>
            </a:endParaRPr>
          </a:p>
        </p:txBody>
      </p:sp>
      <p:sp>
        <p:nvSpPr>
          <p:cNvPr id="125" name="Google Shape;125;p2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C</a:t>
            </a:r>
            <a:endParaRPr b="0" i="0" sz="1800" u="none" cap="none" strike="noStrike">
              <a:solidFill>
                <a:srgbClr val="9A2F3E"/>
              </a:solidFill>
              <a:latin typeface="Boogaloo"/>
              <a:ea typeface="Boogaloo"/>
              <a:cs typeface="Boogaloo"/>
              <a:sym typeface="Boogaloo"/>
            </a:endParaRPr>
          </a:p>
        </p:txBody>
      </p:sp>
      <p:sp>
        <p:nvSpPr>
          <p:cNvPr id="126" name="Google Shape;126;p26"/>
          <p:cNvSpPr txBox="1"/>
          <p:nvPr/>
        </p:nvSpPr>
        <p:spPr>
          <a:xfrm>
            <a:off x="1791500" y="1840963"/>
            <a:ext cx="58386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Claim and Observations Organizer</a:t>
            </a:r>
            <a:endParaRPr b="0" i="0" sz="3000" u="none" cap="none" strike="noStrike">
              <a:solidFill>
                <a:srgbClr val="000000"/>
              </a:solidFill>
              <a:latin typeface="Arial"/>
              <a:ea typeface="Arial"/>
              <a:cs typeface="Arial"/>
              <a:sym typeface="Arial"/>
            </a:endParaRPr>
          </a:p>
        </p:txBody>
      </p:sp>
      <p:pic>
        <p:nvPicPr>
          <p:cNvPr descr="In your notebok icon" id="127" name="Google Shape;127;p26"/>
          <p:cNvPicPr preferRelativeResize="0"/>
          <p:nvPr/>
        </p:nvPicPr>
        <p:blipFill rotWithShape="1">
          <a:blip r:embed="rId3">
            <a:alphaModFix/>
          </a:blip>
          <a:srcRect b="0" l="0" r="0" t="0"/>
          <a:stretch/>
        </p:blipFill>
        <p:spPr>
          <a:xfrm>
            <a:off x="725174" y="1748675"/>
            <a:ext cx="921421" cy="1022775"/>
          </a:xfrm>
          <a:prstGeom prst="rect">
            <a:avLst/>
          </a:prstGeom>
          <a:noFill/>
          <a:ln>
            <a:noFill/>
          </a:ln>
        </p:spPr>
      </p:pic>
      <p:graphicFrame>
        <p:nvGraphicFramePr>
          <p:cNvPr id="128" name="Google Shape;128;p26"/>
          <p:cNvGraphicFramePr/>
          <p:nvPr/>
        </p:nvGraphicFramePr>
        <p:xfrm>
          <a:off x="4176225" y="2771450"/>
          <a:ext cx="3000000" cy="3000000"/>
        </p:xfrm>
        <a:graphic>
          <a:graphicData uri="http://schemas.openxmlformats.org/drawingml/2006/table">
            <a:tbl>
              <a:tblPr>
                <a:noFill/>
                <a:tableStyleId>{ED0F66CF-645D-4159-AD9B-403C1C934DFB}</a:tableStyleId>
              </a:tblPr>
              <a:tblGrid>
                <a:gridCol w="1074900"/>
                <a:gridCol w="1193675"/>
                <a:gridCol w="2114900"/>
              </a:tblGrid>
              <a:tr h="127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Data source</a:t>
                      </a:r>
                      <a:endParaRPr b="1" sz="1000" u="none" cap="none" strike="noStrike">
                        <a:solidFill>
                          <a:srgbClr val="FFFFFF"/>
                        </a:solidFill>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Observations</a:t>
                      </a:r>
                      <a:endParaRPr b="1" sz="1000" u="none" cap="none" strike="noStrike">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Does this support or refute your claim?</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Slow-moving car colliding with a stationary car</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Moving golf club colliding with a stationary golf ball</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Moving baseball colliding with a stationary bat</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2" name="Shape 132"/>
        <p:cNvGrpSpPr/>
        <p:nvPr/>
      </p:nvGrpSpPr>
      <p:grpSpPr>
        <a:xfrm>
          <a:off x="0" y="0"/>
          <a:ext cx="0" cy="0"/>
          <a:chOff x="0" y="0"/>
          <a:chExt cx="0" cy="0"/>
        </a:xfrm>
      </p:grpSpPr>
      <p:sp>
        <p:nvSpPr>
          <p:cNvPr id="133" name="Google Shape;133;p27"/>
          <p:cNvSpPr/>
          <p:nvPr/>
        </p:nvSpPr>
        <p:spPr>
          <a:xfrm>
            <a:off x="457200" y="1489775"/>
            <a:ext cx="8365200" cy="5149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7"/>
          <p:cNvSpPr txBox="1"/>
          <p:nvPr/>
        </p:nvSpPr>
        <p:spPr>
          <a:xfrm>
            <a:off x="1039725" y="3251200"/>
            <a:ext cx="2826300" cy="178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You will see each video twice. The first time you see the clip, watch the video. The second time you watch it, record your observations.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135" name="Google Shape;135;p27"/>
          <p:cNvSpPr txBox="1"/>
          <p:nvPr/>
        </p:nvSpPr>
        <p:spPr>
          <a:xfrm>
            <a:off x="2119375" y="3251200"/>
            <a:ext cx="17283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die Flower"/>
              <a:ea typeface="Indie Flower"/>
              <a:cs typeface="Indie Flower"/>
              <a:sym typeface="Indie Flower"/>
            </a:endParaRPr>
          </a:p>
        </p:txBody>
      </p:sp>
      <p:sp>
        <p:nvSpPr>
          <p:cNvPr id="136" name="Google Shape;136;p2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sp>
        <p:nvSpPr>
          <p:cNvPr id="137" name="Google Shape;137;p27"/>
          <p:cNvSpPr txBox="1"/>
          <p:nvPr/>
        </p:nvSpPr>
        <p:spPr>
          <a:xfrm>
            <a:off x="987863" y="1826075"/>
            <a:ext cx="26577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The first three data sources</a:t>
            </a:r>
            <a:endParaRPr b="0" i="0" sz="3000" u="none" cap="none" strike="noStrike">
              <a:solidFill>
                <a:srgbClr val="9A2F3E"/>
              </a:solidFill>
              <a:latin typeface="Boogaloo"/>
              <a:ea typeface="Boogaloo"/>
              <a:cs typeface="Boogaloo"/>
              <a:sym typeface="Boogaloo"/>
            </a:endParaRPr>
          </a:p>
        </p:txBody>
      </p:sp>
      <p:pic>
        <p:nvPicPr>
          <p:cNvPr descr="Two cars traveling close together on a road. The first car is only a few feet in front of the second car behind it. Both have yellow wheel accessories and small circular stickers on the body. " id="138" name="Google Shape;138;p27"/>
          <p:cNvPicPr preferRelativeResize="0"/>
          <p:nvPr/>
        </p:nvPicPr>
        <p:blipFill rotWithShape="1">
          <a:blip r:embed="rId3">
            <a:alphaModFix/>
          </a:blip>
          <a:srcRect b="0" l="0" r="0" t="20697"/>
          <a:stretch/>
        </p:blipFill>
        <p:spPr>
          <a:xfrm>
            <a:off x="6229425" y="1806418"/>
            <a:ext cx="2475974" cy="1372907"/>
          </a:xfrm>
          <a:prstGeom prst="rect">
            <a:avLst/>
          </a:prstGeom>
          <a:noFill/>
          <a:ln>
            <a:noFill/>
          </a:ln>
        </p:spPr>
      </p:pic>
      <p:pic>
        <p:nvPicPr>
          <p:cNvPr descr="Close-up of a golf ball on a tee with a driver nearby. Text on the image reads, 175 mph Ball Speed." id="139" name="Google Shape;139;p27"/>
          <p:cNvPicPr preferRelativeResize="0"/>
          <p:nvPr/>
        </p:nvPicPr>
        <p:blipFill rotWithShape="1">
          <a:blip r:embed="rId4">
            <a:alphaModFix/>
          </a:blip>
          <a:srcRect b="16100" l="0" r="0" t="0"/>
          <a:stretch/>
        </p:blipFill>
        <p:spPr>
          <a:xfrm>
            <a:off x="6229414" y="3441950"/>
            <a:ext cx="2440500" cy="1546359"/>
          </a:xfrm>
          <a:prstGeom prst="rect">
            <a:avLst/>
          </a:prstGeom>
          <a:noFill/>
          <a:ln>
            <a:noFill/>
          </a:ln>
        </p:spPr>
      </p:pic>
      <p:pic>
        <p:nvPicPr>
          <p:cNvPr descr="A close-up of a machine operating a red bat and there is a baseball near the bat. The machine has multiple gears and components visible on the left side." id="140" name="Google Shape;140;p27"/>
          <p:cNvPicPr preferRelativeResize="0"/>
          <p:nvPr/>
        </p:nvPicPr>
        <p:blipFill rotWithShape="1">
          <a:blip r:embed="rId5">
            <a:alphaModFix/>
          </a:blip>
          <a:srcRect b="0" l="0" r="0" t="0"/>
          <a:stretch/>
        </p:blipFill>
        <p:spPr>
          <a:xfrm>
            <a:off x="6229412" y="5226502"/>
            <a:ext cx="2440500" cy="1276374"/>
          </a:xfrm>
          <a:prstGeom prst="rect">
            <a:avLst/>
          </a:prstGeom>
          <a:noFill/>
          <a:ln>
            <a:noFill/>
          </a:ln>
        </p:spPr>
      </p:pic>
      <p:sp>
        <p:nvSpPr>
          <p:cNvPr id="141" name="Google Shape;141;p27"/>
          <p:cNvSpPr txBox="1"/>
          <p:nvPr/>
        </p:nvSpPr>
        <p:spPr>
          <a:xfrm>
            <a:off x="4656300" y="1905725"/>
            <a:ext cx="13626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Slow-moving car colliding with a stationary car</a:t>
            </a:r>
            <a:endParaRPr b="0" i="0" sz="1400" u="none" cap="none" strike="noStrike">
              <a:solidFill>
                <a:srgbClr val="000000"/>
              </a:solidFill>
              <a:latin typeface="Arial"/>
              <a:ea typeface="Arial"/>
              <a:cs typeface="Arial"/>
              <a:sym typeface="Arial"/>
            </a:endParaRPr>
          </a:p>
        </p:txBody>
      </p:sp>
      <p:sp>
        <p:nvSpPr>
          <p:cNvPr id="142" name="Google Shape;142;p27"/>
          <p:cNvSpPr txBox="1"/>
          <p:nvPr/>
        </p:nvSpPr>
        <p:spPr>
          <a:xfrm>
            <a:off x="4410500" y="3595700"/>
            <a:ext cx="1728300" cy="13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Moving golf club colliding with a stationary </a:t>
            </a:r>
            <a:endParaRPr b="0" i="0" sz="18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golf ball</a:t>
            </a:r>
            <a:endParaRPr b="0" i="0" sz="1400" u="none" cap="none" strike="noStrike">
              <a:solidFill>
                <a:srgbClr val="000000"/>
              </a:solidFill>
              <a:latin typeface="Arial"/>
              <a:ea typeface="Arial"/>
              <a:cs typeface="Arial"/>
              <a:sym typeface="Arial"/>
            </a:endParaRPr>
          </a:p>
        </p:txBody>
      </p:sp>
      <p:sp>
        <p:nvSpPr>
          <p:cNvPr id="143" name="Google Shape;143;p27"/>
          <p:cNvSpPr txBox="1"/>
          <p:nvPr/>
        </p:nvSpPr>
        <p:spPr>
          <a:xfrm>
            <a:off x="4417675" y="5272188"/>
            <a:ext cx="1728300" cy="88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Moving baseball colliding with a stationary bat</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Investigate Our Claims</a:t>
            </a:r>
            <a:endParaRPr b="0" i="0" sz="3200" u="none" cap="none" strike="noStrike">
              <a:solidFill>
                <a:srgbClr val="FFFFFF"/>
              </a:solidFill>
              <a:latin typeface="Boogaloo"/>
              <a:ea typeface="Boogaloo"/>
              <a:cs typeface="Boogaloo"/>
              <a:sym typeface="Boogaloo"/>
            </a:endParaRPr>
          </a:p>
        </p:txBody>
      </p:sp>
      <p:sp>
        <p:nvSpPr>
          <p:cNvPr id="145" name="Google Shape;145;p27"/>
          <p:cNvSpPr txBox="1"/>
          <p:nvPr/>
        </p:nvSpPr>
        <p:spPr>
          <a:xfrm>
            <a:off x="6145275" y="309180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Delta-V Experts</a:t>
            </a:r>
            <a:endParaRPr b="0" i="0" sz="800" u="none" cap="none" strike="noStrike">
              <a:solidFill>
                <a:srgbClr val="000000"/>
              </a:solidFill>
              <a:latin typeface="Cabin"/>
              <a:ea typeface="Cabin"/>
              <a:cs typeface="Cabin"/>
              <a:sym typeface="Cabin"/>
            </a:endParaRPr>
          </a:p>
        </p:txBody>
      </p:sp>
      <p:sp>
        <p:nvSpPr>
          <p:cNvPr id="146" name="Google Shape;146;p27"/>
          <p:cNvSpPr txBox="1"/>
          <p:nvPr/>
        </p:nvSpPr>
        <p:spPr>
          <a:xfrm>
            <a:off x="6153225" y="491210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TITLEIST</a:t>
            </a:r>
            <a:endParaRPr b="0" i="0" sz="800" u="none" cap="none" strike="noStrike">
              <a:solidFill>
                <a:srgbClr val="000000"/>
              </a:solidFill>
              <a:latin typeface="Cabin"/>
              <a:ea typeface="Cabin"/>
              <a:cs typeface="Cabin"/>
              <a:sym typeface="Cabin"/>
            </a:endParaRPr>
          </a:p>
        </p:txBody>
      </p:sp>
      <p:sp>
        <p:nvSpPr>
          <p:cNvPr id="147" name="Google Shape;147;p27"/>
          <p:cNvSpPr txBox="1"/>
          <p:nvPr/>
        </p:nvSpPr>
        <p:spPr>
          <a:xfrm>
            <a:off x="6153200" y="6426675"/>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Discovery Access</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1" name="Shape 151"/>
        <p:cNvGrpSpPr/>
        <p:nvPr/>
      </p:nvGrpSpPr>
      <p:grpSpPr>
        <a:xfrm>
          <a:off x="0" y="0"/>
          <a:ext cx="0" cy="0"/>
          <a:chOff x="0" y="0"/>
          <a:chExt cx="0" cy="0"/>
        </a:xfrm>
      </p:grpSpPr>
      <p:sp>
        <p:nvSpPr>
          <p:cNvPr id="152" name="Google Shape;152;p2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153" name="Google Shape;153;p2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154" name="Google Shape;154;p28"/>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8"/>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156" name="Google Shape;156;p28"/>
          <p:cNvPicPr preferRelativeResize="0"/>
          <p:nvPr/>
        </p:nvPicPr>
        <p:blipFill rotWithShape="1">
          <a:blip r:embed="rId3">
            <a:alphaModFix/>
          </a:blip>
          <a:srcRect b="0" l="0" r="0" t="0"/>
          <a:stretch/>
        </p:blipFill>
        <p:spPr>
          <a:xfrm>
            <a:off x="826024" y="1870775"/>
            <a:ext cx="1033538" cy="1147225"/>
          </a:xfrm>
          <a:prstGeom prst="rect">
            <a:avLst/>
          </a:prstGeom>
          <a:noFill/>
          <a:ln>
            <a:noFill/>
          </a:ln>
        </p:spPr>
      </p:pic>
      <p:sp>
        <p:nvSpPr>
          <p:cNvPr id="157" name="Google Shape;157;p28"/>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4"/>
              </a:rPr>
              <a:t>Video A</a:t>
            </a:r>
            <a:r>
              <a:rPr b="0" i="0" lang="en" sz="2400" u="none" cap="none" strike="noStrike">
                <a:solidFill>
                  <a:srgbClr val="9A2F3E"/>
                </a:solidFill>
                <a:latin typeface="Cabin Condensed"/>
                <a:ea typeface="Cabin Condensed"/>
                <a:cs typeface="Cabin Condensed"/>
                <a:sym typeface="Cabin Condensed"/>
              </a:rPr>
              <a:t>:</a:t>
            </a:r>
            <a:endParaRPr b="0" i="0" sz="2400" u="none" cap="none" strike="noStrike">
              <a:solidFill>
                <a:srgbClr val="9A2F3E"/>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Slow-moving car colliding with a motionless car</a:t>
            </a:r>
            <a:endParaRPr b="0" i="0" sz="2400" u="none" cap="none" strike="noStrike">
              <a:solidFill>
                <a:srgbClr val="000000"/>
              </a:solidFill>
              <a:latin typeface="Arial"/>
              <a:ea typeface="Arial"/>
              <a:cs typeface="Arial"/>
              <a:sym typeface="Arial"/>
            </a:endParaRPr>
          </a:p>
        </p:txBody>
      </p:sp>
      <p:pic>
        <p:nvPicPr>
          <p:cNvPr descr="Two cars traveling close together on a road. The first car is only a few feet in front of the second car behind it. Both have yellow wheel accessories and small circular stickers on the body. " id="158" name="Google Shape;158;p28"/>
          <p:cNvPicPr preferRelativeResize="0"/>
          <p:nvPr/>
        </p:nvPicPr>
        <p:blipFill rotWithShape="1">
          <a:blip r:embed="rId5">
            <a:alphaModFix/>
          </a:blip>
          <a:srcRect b="0" l="0" r="0" t="20697"/>
          <a:stretch/>
        </p:blipFill>
        <p:spPr>
          <a:xfrm>
            <a:off x="3885049" y="2739875"/>
            <a:ext cx="4401703" cy="2494921"/>
          </a:xfrm>
          <a:prstGeom prst="rect">
            <a:avLst/>
          </a:prstGeom>
          <a:noFill/>
          <a:ln>
            <a:noFill/>
          </a:ln>
        </p:spPr>
      </p:pic>
      <p:sp>
        <p:nvSpPr>
          <p:cNvPr id="159" name="Google Shape;159;p28"/>
          <p:cNvSpPr txBox="1"/>
          <p:nvPr/>
        </p:nvSpPr>
        <p:spPr>
          <a:xfrm>
            <a:off x="3811650" y="5151939"/>
            <a:ext cx="2226600" cy="2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Delta-V Experts</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3" name="Shape 163"/>
        <p:cNvGrpSpPr/>
        <p:nvPr/>
      </p:nvGrpSpPr>
      <p:grpSpPr>
        <a:xfrm>
          <a:off x="0" y="0"/>
          <a:ext cx="0" cy="0"/>
          <a:chOff x="0" y="0"/>
          <a:chExt cx="0" cy="0"/>
        </a:xfrm>
      </p:grpSpPr>
      <p:sp>
        <p:nvSpPr>
          <p:cNvPr id="164" name="Google Shape;164;p2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165" name="Google Shape;165;p2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F</a:t>
            </a:r>
            <a:endParaRPr b="0" i="0" sz="1800" u="none" cap="none" strike="noStrike">
              <a:solidFill>
                <a:srgbClr val="9A2F3E"/>
              </a:solidFill>
              <a:latin typeface="Boogaloo"/>
              <a:ea typeface="Boogaloo"/>
              <a:cs typeface="Boogaloo"/>
              <a:sym typeface="Boogaloo"/>
            </a:endParaRPr>
          </a:p>
        </p:txBody>
      </p:sp>
      <p:sp>
        <p:nvSpPr>
          <p:cNvPr id="166" name="Google Shape;166;p29"/>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9"/>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3"/>
              </a:rPr>
              <a:t>Video B</a:t>
            </a:r>
            <a:r>
              <a:rPr b="0" i="0" lang="en" sz="2400" u="none" cap="none" strike="noStrike">
                <a:solidFill>
                  <a:schemeClr val="dk1"/>
                </a:solidFill>
                <a:latin typeface="Cabin Condensed"/>
                <a:ea typeface="Cabin Condensed"/>
                <a:cs typeface="Cabin Condensed"/>
                <a:sym typeface="Cabin Condensed"/>
              </a:rPr>
              <a:t>:</a:t>
            </a:r>
            <a:endParaRPr b="0" i="0" sz="24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Moving golf club colliding with a motionless golf ball</a:t>
            </a:r>
            <a:endParaRPr b="0" i="0" sz="2400" u="none" cap="none" strike="noStrike">
              <a:solidFill>
                <a:srgbClr val="000000"/>
              </a:solidFill>
              <a:latin typeface="Arial"/>
              <a:ea typeface="Arial"/>
              <a:cs typeface="Arial"/>
              <a:sym typeface="Arial"/>
            </a:endParaRPr>
          </a:p>
        </p:txBody>
      </p:sp>
      <p:sp>
        <p:nvSpPr>
          <p:cNvPr id="168" name="Google Shape;168;p29"/>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169" name="Google Shape;169;p29"/>
          <p:cNvPicPr preferRelativeResize="0"/>
          <p:nvPr/>
        </p:nvPicPr>
        <p:blipFill rotWithShape="1">
          <a:blip r:embed="rId4">
            <a:alphaModFix/>
          </a:blip>
          <a:srcRect b="0" l="0" r="0" t="0"/>
          <a:stretch/>
        </p:blipFill>
        <p:spPr>
          <a:xfrm>
            <a:off x="826024" y="1870775"/>
            <a:ext cx="1033538" cy="1147225"/>
          </a:xfrm>
          <a:prstGeom prst="rect">
            <a:avLst/>
          </a:prstGeom>
          <a:noFill/>
          <a:ln>
            <a:noFill/>
          </a:ln>
        </p:spPr>
      </p:pic>
      <p:pic>
        <p:nvPicPr>
          <p:cNvPr descr="Close-up of a golf ball on a tee with a driver nearby. Text on the image reads, 175 mph Ball Speed." id="170" name="Google Shape;170;p29"/>
          <p:cNvPicPr preferRelativeResize="0"/>
          <p:nvPr/>
        </p:nvPicPr>
        <p:blipFill rotWithShape="1">
          <a:blip r:embed="rId5">
            <a:alphaModFix/>
          </a:blip>
          <a:srcRect b="16100" l="0" r="0" t="0"/>
          <a:stretch/>
        </p:blipFill>
        <p:spPr>
          <a:xfrm>
            <a:off x="4518272" y="2899025"/>
            <a:ext cx="3768479" cy="2501030"/>
          </a:xfrm>
          <a:prstGeom prst="rect">
            <a:avLst/>
          </a:prstGeom>
          <a:noFill/>
          <a:ln>
            <a:noFill/>
          </a:ln>
        </p:spPr>
      </p:pic>
      <p:sp>
        <p:nvSpPr>
          <p:cNvPr id="171" name="Google Shape;171;p29"/>
          <p:cNvSpPr txBox="1"/>
          <p:nvPr/>
        </p:nvSpPr>
        <p:spPr>
          <a:xfrm>
            <a:off x="4476825" y="5352997"/>
            <a:ext cx="1934100" cy="2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TITLEIST</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5" name="Shape 175"/>
        <p:cNvGrpSpPr/>
        <p:nvPr/>
      </p:nvGrpSpPr>
      <p:grpSpPr>
        <a:xfrm>
          <a:off x="0" y="0"/>
          <a:ext cx="0" cy="0"/>
          <a:chOff x="0" y="0"/>
          <a:chExt cx="0" cy="0"/>
        </a:xfrm>
      </p:grpSpPr>
      <p:sp>
        <p:nvSpPr>
          <p:cNvPr id="176" name="Google Shape;176;p30"/>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177" name="Google Shape;177;p30"/>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G</a:t>
            </a:r>
            <a:endParaRPr b="0" i="0" sz="1800" u="none" cap="none" strike="noStrike">
              <a:solidFill>
                <a:srgbClr val="9A2F3E"/>
              </a:solidFill>
              <a:latin typeface="Boogaloo"/>
              <a:ea typeface="Boogaloo"/>
              <a:cs typeface="Boogaloo"/>
              <a:sym typeface="Boogaloo"/>
            </a:endParaRPr>
          </a:p>
        </p:txBody>
      </p:sp>
      <p:sp>
        <p:nvSpPr>
          <p:cNvPr id="178" name="Google Shape;178;p30"/>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0"/>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3"/>
              </a:rPr>
              <a:t>Video C</a:t>
            </a:r>
            <a:r>
              <a:rPr b="0" i="0" lang="en" sz="2400" u="none" cap="none" strike="noStrike">
                <a:solidFill>
                  <a:schemeClr val="dk1"/>
                </a:solidFill>
                <a:latin typeface="Cabin Condensed"/>
                <a:ea typeface="Cabin Condensed"/>
                <a:cs typeface="Cabin Condensed"/>
                <a:sym typeface="Cabin Condensed"/>
              </a:rPr>
              <a:t>:</a:t>
            </a:r>
            <a:endParaRPr b="0" i="0" sz="24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Moving baseball colliding with a motionless bat</a:t>
            </a:r>
            <a:endParaRPr b="0" i="0" sz="2400" u="none" cap="none" strike="noStrike">
              <a:solidFill>
                <a:srgbClr val="000000"/>
              </a:solidFill>
              <a:latin typeface="Arial"/>
              <a:ea typeface="Arial"/>
              <a:cs typeface="Arial"/>
              <a:sym typeface="Arial"/>
            </a:endParaRPr>
          </a:p>
        </p:txBody>
      </p:sp>
      <p:sp>
        <p:nvSpPr>
          <p:cNvPr id="180" name="Google Shape;180;p30"/>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181" name="Google Shape;181;p30"/>
          <p:cNvPicPr preferRelativeResize="0"/>
          <p:nvPr/>
        </p:nvPicPr>
        <p:blipFill rotWithShape="1">
          <a:blip r:embed="rId4">
            <a:alphaModFix/>
          </a:blip>
          <a:srcRect b="0" l="0" r="0" t="0"/>
          <a:stretch/>
        </p:blipFill>
        <p:spPr>
          <a:xfrm>
            <a:off x="826024" y="1870775"/>
            <a:ext cx="1033538" cy="1147225"/>
          </a:xfrm>
          <a:prstGeom prst="rect">
            <a:avLst/>
          </a:prstGeom>
          <a:noFill/>
          <a:ln>
            <a:noFill/>
          </a:ln>
        </p:spPr>
      </p:pic>
      <p:pic>
        <p:nvPicPr>
          <p:cNvPr descr="A close-up of a machine operating a red bat and there is a baseball near the bat. The machine has multiple gears and components visible on the left side." id="182" name="Google Shape;182;p30"/>
          <p:cNvPicPr preferRelativeResize="0"/>
          <p:nvPr/>
        </p:nvPicPr>
        <p:blipFill rotWithShape="1">
          <a:blip r:embed="rId5">
            <a:alphaModFix/>
          </a:blip>
          <a:srcRect b="0" l="0" r="0" t="0"/>
          <a:stretch/>
        </p:blipFill>
        <p:spPr>
          <a:xfrm>
            <a:off x="3889908" y="2960850"/>
            <a:ext cx="4387317" cy="2608838"/>
          </a:xfrm>
          <a:prstGeom prst="rect">
            <a:avLst/>
          </a:prstGeom>
          <a:noFill/>
          <a:ln>
            <a:noFill/>
          </a:ln>
        </p:spPr>
      </p:pic>
      <p:sp>
        <p:nvSpPr>
          <p:cNvPr id="183" name="Google Shape;183;p30"/>
          <p:cNvSpPr txBox="1"/>
          <p:nvPr/>
        </p:nvSpPr>
        <p:spPr>
          <a:xfrm>
            <a:off x="3829100" y="5490140"/>
            <a:ext cx="22515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Discovery Access</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7" name="Shape 187"/>
        <p:cNvGrpSpPr/>
        <p:nvPr/>
      </p:nvGrpSpPr>
      <p:grpSpPr>
        <a:xfrm>
          <a:off x="0" y="0"/>
          <a:ext cx="0" cy="0"/>
          <a:chOff x="0" y="0"/>
          <a:chExt cx="0" cy="0"/>
        </a:xfrm>
      </p:grpSpPr>
      <p:sp>
        <p:nvSpPr>
          <p:cNvPr id="188" name="Google Shape;188;p31"/>
          <p:cNvSpPr/>
          <p:nvPr/>
        </p:nvSpPr>
        <p:spPr>
          <a:xfrm>
            <a:off x="457325" y="1566582"/>
            <a:ext cx="8229600" cy="4921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1"/>
          <p:cNvSpPr txBox="1"/>
          <p:nvPr/>
        </p:nvSpPr>
        <p:spPr>
          <a:xfrm>
            <a:off x="1921350" y="2383700"/>
            <a:ext cx="6555600" cy="1665900"/>
          </a:xfrm>
          <a:prstGeom prst="rect">
            <a:avLst/>
          </a:prstGeom>
          <a:noFill/>
          <a:ln>
            <a:noFill/>
          </a:ln>
        </p:spPr>
        <p:txBody>
          <a:bodyPr anchorCtr="0" anchor="t" bIns="0" lIns="0" spcFirstLastPara="1" rIns="0" wrap="square" tIns="0">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Look at your “Observations” column. </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Did your observations support (agree with) or </a:t>
            </a:r>
            <a:br>
              <a:rPr b="0" i="0" lang="en" sz="2400" u="none" cap="none" strike="noStrike">
                <a:solidFill>
                  <a:srgbClr val="9A2F3E"/>
                </a:solidFill>
                <a:latin typeface="Cabin Condensed"/>
                <a:ea typeface="Cabin Condensed"/>
                <a:cs typeface="Cabin Condensed"/>
                <a:sym typeface="Cabin Condensed"/>
              </a:rPr>
            </a:br>
            <a:r>
              <a:rPr b="0" i="0" lang="en" sz="2400" u="none" cap="none" strike="noStrike">
                <a:solidFill>
                  <a:srgbClr val="9A2F3E"/>
                </a:solidFill>
                <a:latin typeface="Cabin Condensed"/>
                <a:ea typeface="Cabin Condensed"/>
                <a:cs typeface="Cabin Condensed"/>
                <a:sym typeface="Cabin Condensed"/>
              </a:rPr>
              <a:t>refute (disagree with) your initial claim?</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Write “support” or “refute” in the box in the last column.</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190" name="Google Shape;190;p31"/>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a:t>
            </a:r>
            <a:endParaRPr b="0" i="0" sz="3200" u="none" cap="none" strike="noStrike">
              <a:solidFill>
                <a:srgbClr val="FFFFFF"/>
              </a:solidFill>
              <a:latin typeface="Boogaloo"/>
              <a:ea typeface="Boogaloo"/>
              <a:cs typeface="Boogaloo"/>
              <a:sym typeface="Boogaloo"/>
            </a:endParaRPr>
          </a:p>
        </p:txBody>
      </p:sp>
      <p:sp>
        <p:nvSpPr>
          <p:cNvPr id="191" name="Google Shape;191;p31"/>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H</a:t>
            </a:r>
            <a:endParaRPr b="0" i="0" sz="1800" u="none" cap="none" strike="noStrike">
              <a:solidFill>
                <a:srgbClr val="9A2F3E"/>
              </a:solidFill>
              <a:latin typeface="Boogaloo"/>
              <a:ea typeface="Boogaloo"/>
              <a:cs typeface="Boogaloo"/>
              <a:sym typeface="Boogaloo"/>
            </a:endParaRPr>
          </a:p>
        </p:txBody>
      </p:sp>
      <p:sp>
        <p:nvSpPr>
          <p:cNvPr id="192" name="Google Shape;192;p31"/>
          <p:cNvSpPr txBox="1"/>
          <p:nvPr/>
        </p:nvSpPr>
        <p:spPr>
          <a:xfrm>
            <a:off x="1849550" y="1664650"/>
            <a:ext cx="47178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Claim and Observation Organizer</a:t>
            </a:r>
            <a:endParaRPr b="0" i="0" sz="800" u="none" cap="none" strike="noStrike">
              <a:solidFill>
                <a:srgbClr val="000000"/>
              </a:solidFill>
              <a:latin typeface="Arial"/>
              <a:ea typeface="Arial"/>
              <a:cs typeface="Arial"/>
              <a:sym typeface="Arial"/>
            </a:endParaRPr>
          </a:p>
        </p:txBody>
      </p:sp>
      <p:pic>
        <p:nvPicPr>
          <p:cNvPr descr="In your notebook icon" id="193" name="Google Shape;193;p31"/>
          <p:cNvPicPr preferRelativeResize="0"/>
          <p:nvPr/>
        </p:nvPicPr>
        <p:blipFill rotWithShape="1">
          <a:blip r:embed="rId3">
            <a:alphaModFix/>
          </a:blip>
          <a:srcRect b="0" l="0" r="0" t="0"/>
          <a:stretch/>
        </p:blipFill>
        <p:spPr>
          <a:xfrm>
            <a:off x="673624" y="1794575"/>
            <a:ext cx="1033538" cy="1147225"/>
          </a:xfrm>
          <a:prstGeom prst="rect">
            <a:avLst/>
          </a:prstGeom>
          <a:noFill/>
          <a:ln>
            <a:noFill/>
          </a:ln>
        </p:spPr>
      </p:pic>
      <p:pic>
        <p:nvPicPr>
          <p:cNvPr id="194" name="Google Shape;194;p31"/>
          <p:cNvPicPr preferRelativeResize="0"/>
          <p:nvPr/>
        </p:nvPicPr>
        <p:blipFill rotWithShape="1">
          <a:blip r:embed="rId4">
            <a:alphaModFix/>
          </a:blip>
          <a:srcRect b="0" l="0" r="0" t="24138"/>
          <a:stretch/>
        </p:blipFill>
        <p:spPr>
          <a:xfrm>
            <a:off x="3415325" y="4369750"/>
            <a:ext cx="5143949" cy="1914700"/>
          </a:xfrm>
          <a:prstGeom prst="rect">
            <a:avLst/>
          </a:prstGeom>
          <a:noFill/>
          <a:ln>
            <a:noFill/>
          </a:ln>
        </p:spPr>
      </p:pic>
      <p:sp>
        <p:nvSpPr>
          <p:cNvPr id="195" name="Google Shape;195;p31"/>
          <p:cNvSpPr/>
          <p:nvPr/>
        </p:nvSpPr>
        <p:spPr>
          <a:xfrm rot="5400000">
            <a:off x="7342075" y="4309100"/>
            <a:ext cx="1186200" cy="667200"/>
          </a:xfrm>
          <a:prstGeom prst="bentArrow">
            <a:avLst>
              <a:gd fmla="val 25000" name="adj1"/>
              <a:gd fmla="val 24385" name="adj2"/>
              <a:gd fmla="val 25000" name="adj3"/>
              <a:gd fmla="val 43750" name="adj4"/>
            </a:avLst>
          </a:prstGeom>
          <a:solidFill>
            <a:srgbClr val="F5EDEF">
              <a:alpha val="64313"/>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9" name="Shape 199"/>
        <p:cNvGrpSpPr/>
        <p:nvPr/>
      </p:nvGrpSpPr>
      <p:grpSpPr>
        <a:xfrm>
          <a:off x="0" y="0"/>
          <a:ext cx="0" cy="0"/>
          <a:chOff x="0" y="0"/>
          <a:chExt cx="0" cy="0"/>
        </a:xfrm>
      </p:grpSpPr>
      <p:sp>
        <p:nvSpPr>
          <p:cNvPr id="200" name="Google Shape;200;p32"/>
          <p:cNvSpPr/>
          <p:nvPr/>
        </p:nvSpPr>
        <p:spPr>
          <a:xfrm>
            <a:off x="457325" y="1600200"/>
            <a:ext cx="8229600" cy="38241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2"/>
          <p:cNvSpPr txBox="1"/>
          <p:nvPr/>
        </p:nvSpPr>
        <p:spPr>
          <a:xfrm>
            <a:off x="2362350" y="2786575"/>
            <a:ext cx="4856400" cy="245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Let’s take a poll: </a:t>
            </a:r>
            <a:r>
              <a:rPr b="1" i="0" lang="en" sz="2400" u="none" cap="none" strike="noStrike">
                <a:solidFill>
                  <a:srgbClr val="9A2F3E"/>
                </a:solidFill>
                <a:latin typeface="Cabin Condensed"/>
                <a:ea typeface="Cabin Condensed"/>
                <a:cs typeface="Cabin Condensed"/>
                <a:sym typeface="Cabin Condensed"/>
              </a:rPr>
              <a:t>Do really solid objects bend or change shape when pushed during a collision?</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What is your reasoning for your answer?</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02" name="Google Shape;202;p3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Arguing from Evidence</a:t>
            </a:r>
            <a:endParaRPr b="0" i="0" sz="3200" u="none" cap="none" strike="noStrike">
              <a:solidFill>
                <a:srgbClr val="FFFFFF"/>
              </a:solidFill>
              <a:latin typeface="Boogaloo"/>
              <a:ea typeface="Boogaloo"/>
              <a:cs typeface="Boogaloo"/>
              <a:sym typeface="Boogaloo"/>
            </a:endParaRPr>
          </a:p>
        </p:txBody>
      </p:sp>
      <p:sp>
        <p:nvSpPr>
          <p:cNvPr id="203" name="Google Shape;203;p3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I</a:t>
            </a:r>
            <a:endParaRPr b="0" i="0" sz="1800" u="none" cap="none" strike="noStrike">
              <a:solidFill>
                <a:srgbClr val="9A2F3E"/>
              </a:solidFill>
              <a:latin typeface="Boogaloo"/>
              <a:ea typeface="Boogaloo"/>
              <a:cs typeface="Boogaloo"/>
              <a:sym typeface="Boogaloo"/>
            </a:endParaRPr>
          </a:p>
        </p:txBody>
      </p:sp>
      <p:sp>
        <p:nvSpPr>
          <p:cNvPr id="204" name="Google Shape;204;p32"/>
          <p:cNvSpPr txBox="1"/>
          <p:nvPr/>
        </p:nvSpPr>
        <p:spPr>
          <a:xfrm>
            <a:off x="2323700" y="1866400"/>
            <a:ext cx="5853300" cy="9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Class Poll and Discussion</a:t>
            </a:r>
            <a:endParaRPr b="0" i="0" sz="3000" u="none" cap="none" strike="noStrike">
              <a:solidFill>
                <a:srgbClr val="9A2F3E"/>
              </a:solidFill>
              <a:latin typeface="Boogaloo"/>
              <a:ea typeface="Boogaloo"/>
              <a:cs typeface="Boogaloo"/>
              <a:sym typeface="Boogaloo"/>
            </a:endParaRPr>
          </a:p>
        </p:txBody>
      </p:sp>
      <p:pic>
        <p:nvPicPr>
          <p:cNvPr descr="With your class icon" id="205" name="Google Shape;205;p32"/>
          <p:cNvPicPr preferRelativeResize="0"/>
          <p:nvPr/>
        </p:nvPicPr>
        <p:blipFill rotWithShape="1">
          <a:blip r:embed="rId3">
            <a:alphaModFix/>
          </a:blip>
          <a:srcRect b="0" l="0" r="0" t="0"/>
          <a:stretch/>
        </p:blipFill>
        <p:spPr>
          <a:xfrm>
            <a:off x="786749" y="2036850"/>
            <a:ext cx="1180550" cy="128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